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67" r:id="rId14"/>
    <p:sldId id="271" r:id="rId15"/>
    <p:sldId id="272" r:id="rId16"/>
    <p:sldId id="260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0A1D94-1E85-42D8-914A-9185EE95C026}" type="doc">
      <dgm:prSet loTypeId="urn:microsoft.com/office/officeart/2005/8/layout/chevron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hu-HU"/>
        </a:p>
      </dgm:t>
    </dgm:pt>
    <dgm:pt modelId="{9AC843F3-F284-4490-96C6-033289FF664E}">
      <dgm:prSet phldrT="[Szöveg]" phldr="1" custT="1"/>
      <dgm:spPr>
        <a:solidFill>
          <a:schemeClr val="accent4"/>
        </a:solidFill>
      </dgm:spPr>
      <dgm:t>
        <a:bodyPr/>
        <a:lstStyle/>
        <a:p>
          <a:endParaRPr lang="hu-HU" sz="900" dirty="0"/>
        </a:p>
      </dgm:t>
    </dgm:pt>
    <dgm:pt modelId="{E05A2848-DD9E-4B76-B8AE-DFE919475A1E}" type="parTrans" cxnId="{9E1A2E1D-1F5E-460A-B1C0-A07E0321E28B}">
      <dgm:prSet/>
      <dgm:spPr/>
      <dgm:t>
        <a:bodyPr/>
        <a:lstStyle/>
        <a:p>
          <a:endParaRPr lang="hu-HU" sz="1800"/>
        </a:p>
      </dgm:t>
    </dgm:pt>
    <dgm:pt modelId="{D6391980-4810-430F-BB6C-5E24637D5CB7}" type="sibTrans" cxnId="{9E1A2E1D-1F5E-460A-B1C0-A07E0321E28B}">
      <dgm:prSet/>
      <dgm:spPr/>
      <dgm:t>
        <a:bodyPr/>
        <a:lstStyle/>
        <a:p>
          <a:endParaRPr lang="hu-HU" sz="1800"/>
        </a:p>
      </dgm:t>
    </dgm:pt>
    <dgm:pt modelId="{500A6DE6-7129-4168-8CE9-A86496EFA49D}">
      <dgm:prSet phldrT="[Szöveg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hu-HU" sz="1600" dirty="0">
              <a:solidFill>
                <a:schemeClr val="tx1"/>
              </a:solidFill>
              <a:latin typeface="Candara" pitchFamily="34" charset="0"/>
            </a:rPr>
            <a:t>Intézményvezető kezdeményezése</a:t>
          </a:r>
          <a:endParaRPr lang="hu-HU" sz="1600" dirty="0"/>
        </a:p>
      </dgm:t>
    </dgm:pt>
    <dgm:pt modelId="{E5D16D94-D44F-4689-97C5-61251D498E1A}" type="parTrans" cxnId="{359CD1B7-B816-495C-9E8A-EAD165095F3C}">
      <dgm:prSet/>
      <dgm:spPr/>
      <dgm:t>
        <a:bodyPr/>
        <a:lstStyle/>
        <a:p>
          <a:endParaRPr lang="hu-HU" sz="1800"/>
        </a:p>
      </dgm:t>
    </dgm:pt>
    <dgm:pt modelId="{24C738A0-55B2-4945-852D-927519ABF868}" type="sibTrans" cxnId="{359CD1B7-B816-495C-9E8A-EAD165095F3C}">
      <dgm:prSet/>
      <dgm:spPr/>
      <dgm:t>
        <a:bodyPr/>
        <a:lstStyle/>
        <a:p>
          <a:endParaRPr lang="hu-HU" sz="1800"/>
        </a:p>
      </dgm:t>
    </dgm:pt>
    <dgm:pt modelId="{19CA7592-99A8-4C70-A0BB-17B3B4F14F83}">
      <dgm:prSet phldrT="[Szöveg]" phldr="1" custT="1"/>
      <dgm:spPr>
        <a:solidFill>
          <a:schemeClr val="accent4"/>
        </a:solidFill>
      </dgm:spPr>
      <dgm:t>
        <a:bodyPr/>
        <a:lstStyle/>
        <a:p>
          <a:endParaRPr lang="hu-HU" sz="900" dirty="0"/>
        </a:p>
      </dgm:t>
    </dgm:pt>
    <dgm:pt modelId="{745FDADA-A85D-4247-898A-842581689A8D}" type="parTrans" cxnId="{4F9F9430-0C91-4327-922F-C2F70F775FA3}">
      <dgm:prSet/>
      <dgm:spPr/>
      <dgm:t>
        <a:bodyPr/>
        <a:lstStyle/>
        <a:p>
          <a:endParaRPr lang="hu-HU" sz="1800"/>
        </a:p>
      </dgm:t>
    </dgm:pt>
    <dgm:pt modelId="{29FAE4FD-B29A-4D7B-A115-72996AFE51DA}" type="sibTrans" cxnId="{4F9F9430-0C91-4327-922F-C2F70F775FA3}">
      <dgm:prSet/>
      <dgm:spPr/>
      <dgm:t>
        <a:bodyPr/>
        <a:lstStyle/>
        <a:p>
          <a:endParaRPr lang="hu-HU" sz="1800"/>
        </a:p>
      </dgm:t>
    </dgm:pt>
    <dgm:pt modelId="{AD2E5268-3F4B-4593-99D5-8E3D8E448A20}">
      <dgm:prSet phldrT="[Szöveg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hu-HU" sz="1600">
              <a:solidFill>
                <a:schemeClr val="tx1"/>
              </a:solidFill>
              <a:latin typeface="Candara" pitchFamily="34" charset="0"/>
            </a:rPr>
            <a:t>Az intézmény stratégiai céljai</a:t>
          </a:r>
          <a:endParaRPr lang="hu-HU" sz="1600" dirty="0"/>
        </a:p>
      </dgm:t>
    </dgm:pt>
    <dgm:pt modelId="{D27A1819-930F-431F-B84B-B512BDE40FAC}" type="parTrans" cxnId="{2C0F16C7-66EE-4610-B12C-0CA656DB73A9}">
      <dgm:prSet/>
      <dgm:spPr/>
      <dgm:t>
        <a:bodyPr/>
        <a:lstStyle/>
        <a:p>
          <a:endParaRPr lang="hu-HU" sz="1800"/>
        </a:p>
      </dgm:t>
    </dgm:pt>
    <dgm:pt modelId="{0A0858CF-6ABA-4E86-B984-EE4FE329B3FC}" type="sibTrans" cxnId="{2C0F16C7-66EE-4610-B12C-0CA656DB73A9}">
      <dgm:prSet/>
      <dgm:spPr/>
      <dgm:t>
        <a:bodyPr/>
        <a:lstStyle/>
        <a:p>
          <a:endParaRPr lang="hu-HU" sz="1800"/>
        </a:p>
      </dgm:t>
    </dgm:pt>
    <dgm:pt modelId="{87961F25-1D72-4A91-9F25-C473DA2EADEA}">
      <dgm:prSet phldrT="[Szöveg]" phldr="1" custT="1"/>
      <dgm:spPr>
        <a:solidFill>
          <a:schemeClr val="accent4"/>
        </a:solidFill>
      </dgm:spPr>
      <dgm:t>
        <a:bodyPr/>
        <a:lstStyle/>
        <a:p>
          <a:endParaRPr lang="hu-HU" sz="900" dirty="0"/>
        </a:p>
      </dgm:t>
    </dgm:pt>
    <dgm:pt modelId="{8CC6E261-1CCB-437A-88D1-98D4062F15C4}" type="parTrans" cxnId="{C8E12AB1-56D8-4525-ABC1-725641186BD4}">
      <dgm:prSet/>
      <dgm:spPr/>
      <dgm:t>
        <a:bodyPr/>
        <a:lstStyle/>
        <a:p>
          <a:endParaRPr lang="hu-HU" sz="1800"/>
        </a:p>
      </dgm:t>
    </dgm:pt>
    <dgm:pt modelId="{E7375859-0028-4D89-AD0F-9EA82EC2AB2E}" type="sibTrans" cxnId="{C8E12AB1-56D8-4525-ABC1-725641186BD4}">
      <dgm:prSet/>
      <dgm:spPr/>
      <dgm:t>
        <a:bodyPr/>
        <a:lstStyle/>
        <a:p>
          <a:endParaRPr lang="hu-HU" sz="1800"/>
        </a:p>
      </dgm:t>
    </dgm:pt>
    <dgm:pt modelId="{6A107FBC-C987-41A4-AD0A-B10319B130B8}">
      <dgm:prSet phldrT="[Szöveg]" phldr="1" custT="1"/>
      <dgm:spPr>
        <a:solidFill>
          <a:schemeClr val="accent4"/>
        </a:solidFill>
      </dgm:spPr>
      <dgm:t>
        <a:bodyPr/>
        <a:lstStyle/>
        <a:p>
          <a:endParaRPr lang="hu-HU" sz="900" dirty="0"/>
        </a:p>
      </dgm:t>
    </dgm:pt>
    <dgm:pt modelId="{BE13AA64-13D5-4322-81CA-A0801C88A08D}" type="parTrans" cxnId="{D3751E81-A59F-4EDC-973C-DB7F9E650021}">
      <dgm:prSet/>
      <dgm:spPr/>
      <dgm:t>
        <a:bodyPr/>
        <a:lstStyle/>
        <a:p>
          <a:endParaRPr lang="hu-HU" sz="1800"/>
        </a:p>
      </dgm:t>
    </dgm:pt>
    <dgm:pt modelId="{56AE203B-46AB-49AF-AD08-6A681ABB61F7}" type="sibTrans" cxnId="{D3751E81-A59F-4EDC-973C-DB7F9E650021}">
      <dgm:prSet/>
      <dgm:spPr/>
      <dgm:t>
        <a:bodyPr/>
        <a:lstStyle/>
        <a:p>
          <a:endParaRPr lang="hu-HU" sz="1800"/>
        </a:p>
      </dgm:t>
    </dgm:pt>
    <dgm:pt modelId="{17E55427-BA9E-41D8-AC6F-F4F41689BA94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hu-HU" sz="1600" dirty="0">
              <a:solidFill>
                <a:schemeClr val="tx1"/>
              </a:solidFill>
              <a:latin typeface="Candara" pitchFamily="34" charset="0"/>
            </a:rPr>
            <a:t>Mester programok pályázati anyaga</a:t>
          </a:r>
          <a:endParaRPr lang="hu-HU" sz="1600" dirty="0"/>
        </a:p>
      </dgm:t>
    </dgm:pt>
    <dgm:pt modelId="{DF00B9FE-F489-4AED-9507-8A58ED7F11DB}" type="parTrans" cxnId="{540A73E4-E958-4A01-BC55-740AF3DDCB69}">
      <dgm:prSet/>
      <dgm:spPr/>
      <dgm:t>
        <a:bodyPr/>
        <a:lstStyle/>
        <a:p>
          <a:endParaRPr lang="hu-HU" sz="1800"/>
        </a:p>
      </dgm:t>
    </dgm:pt>
    <dgm:pt modelId="{DBC19A2D-48D8-4F4D-9992-A82EA6041E0B}" type="sibTrans" cxnId="{540A73E4-E958-4A01-BC55-740AF3DDCB69}">
      <dgm:prSet/>
      <dgm:spPr/>
      <dgm:t>
        <a:bodyPr/>
        <a:lstStyle/>
        <a:p>
          <a:endParaRPr lang="hu-HU" sz="1800"/>
        </a:p>
      </dgm:t>
    </dgm:pt>
    <dgm:pt modelId="{16C5BB1E-5BA9-4491-BDA1-24187411FBEA}">
      <dgm:prSet phldrT="[Szöveg]" phldr="1" custT="1"/>
      <dgm:spPr>
        <a:solidFill>
          <a:schemeClr val="accent4"/>
        </a:solidFill>
      </dgm:spPr>
      <dgm:t>
        <a:bodyPr/>
        <a:lstStyle/>
        <a:p>
          <a:endParaRPr lang="hu-HU" sz="900" dirty="0"/>
        </a:p>
      </dgm:t>
    </dgm:pt>
    <dgm:pt modelId="{F153A5FB-6A21-4C9F-AA4C-E0EE8F3F5D63}" type="parTrans" cxnId="{9906C38A-6775-48B8-9A51-A731EA722A87}">
      <dgm:prSet/>
      <dgm:spPr/>
      <dgm:t>
        <a:bodyPr/>
        <a:lstStyle/>
        <a:p>
          <a:endParaRPr lang="hu-HU" sz="1800"/>
        </a:p>
      </dgm:t>
    </dgm:pt>
    <dgm:pt modelId="{0675009D-D77C-4F84-B394-5630685E0E8C}" type="sibTrans" cxnId="{9906C38A-6775-48B8-9A51-A731EA722A87}">
      <dgm:prSet/>
      <dgm:spPr/>
      <dgm:t>
        <a:bodyPr/>
        <a:lstStyle/>
        <a:p>
          <a:endParaRPr lang="hu-HU" sz="1800"/>
        </a:p>
      </dgm:t>
    </dgm:pt>
    <dgm:pt modelId="{05C9B2BA-675A-485F-B7EF-70383D302A97}">
      <dgm:prSet phldrT="[Szöveg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hu-HU" sz="1600" dirty="0">
              <a:latin typeface="Candara" pitchFamily="34" charset="0"/>
            </a:rPr>
            <a:t>Kialakított  PR-tevékenységek</a:t>
          </a:r>
        </a:p>
      </dgm:t>
    </dgm:pt>
    <dgm:pt modelId="{3F9C5DFB-97D2-498A-BC3D-4A0E4BA3D676}" type="parTrans" cxnId="{17CAFB75-2D11-4E57-8FAB-B83A71E86BA2}">
      <dgm:prSet/>
      <dgm:spPr/>
      <dgm:t>
        <a:bodyPr/>
        <a:lstStyle/>
        <a:p>
          <a:endParaRPr lang="hu-HU" sz="1800"/>
        </a:p>
      </dgm:t>
    </dgm:pt>
    <dgm:pt modelId="{7E6017ED-F7CF-4665-B1BD-ACD0175BB478}" type="sibTrans" cxnId="{17CAFB75-2D11-4E57-8FAB-B83A71E86BA2}">
      <dgm:prSet/>
      <dgm:spPr/>
      <dgm:t>
        <a:bodyPr/>
        <a:lstStyle/>
        <a:p>
          <a:endParaRPr lang="hu-HU" sz="1800"/>
        </a:p>
      </dgm:t>
    </dgm:pt>
    <dgm:pt modelId="{E9088FC2-1796-4148-9860-FED04514A84D}">
      <dgm:prSet phldrT="[Szöveg]" custScaleY="99631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hu-HU" sz="1600">
              <a:latin typeface="Candara" pitchFamily="34" charset="0"/>
            </a:rPr>
            <a:t>Vezetői elkötelezettség, menedzser szemlélet</a:t>
          </a:r>
          <a:endParaRPr lang="hu-HU" sz="1600" dirty="0">
            <a:latin typeface="Candara" pitchFamily="34" charset="0"/>
          </a:endParaRPr>
        </a:p>
      </dgm:t>
    </dgm:pt>
    <dgm:pt modelId="{BEE5F8F5-790C-4603-91EC-30B7171B6E49}" type="parTrans" cxnId="{56B63714-3D68-4347-A8F8-9E0DDED58621}">
      <dgm:prSet/>
      <dgm:spPr/>
      <dgm:t>
        <a:bodyPr/>
        <a:lstStyle/>
        <a:p>
          <a:endParaRPr lang="hu-HU"/>
        </a:p>
      </dgm:t>
    </dgm:pt>
    <dgm:pt modelId="{FAFF8A10-651C-4B5F-AB05-74487092DE58}" type="sibTrans" cxnId="{56B63714-3D68-4347-A8F8-9E0DDED58621}">
      <dgm:prSet/>
      <dgm:spPr/>
      <dgm:t>
        <a:bodyPr/>
        <a:lstStyle/>
        <a:p>
          <a:endParaRPr lang="hu-HU"/>
        </a:p>
      </dgm:t>
    </dgm:pt>
    <dgm:pt modelId="{B87C7859-2DE8-44B6-B648-5A30CCF9A994}" type="pres">
      <dgm:prSet presAssocID="{1D0A1D94-1E85-42D8-914A-9185EE95C02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D265856-9B3B-40BF-94AE-7DF83EF8E22F}" type="pres">
      <dgm:prSet presAssocID="{9AC843F3-F284-4490-96C6-033289FF664E}" presName="composite" presStyleCnt="0"/>
      <dgm:spPr/>
    </dgm:pt>
    <dgm:pt modelId="{353F6250-4780-4AF3-9E74-6807A25F74BA}" type="pres">
      <dgm:prSet presAssocID="{9AC843F3-F284-4490-96C6-033289FF664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B4C22D3-A5F8-417D-A852-B8DFF9BEC9B0}" type="pres">
      <dgm:prSet presAssocID="{9AC843F3-F284-4490-96C6-033289FF664E}" presName="descendantText" presStyleLbl="alignAcc1" presStyleIdx="0" presStyleCnt="5" custScaleY="9963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199805B-468B-4F96-8140-2D2F5AE7A42E}" type="pres">
      <dgm:prSet presAssocID="{D6391980-4810-430F-BB6C-5E24637D5CB7}" presName="sp" presStyleCnt="0"/>
      <dgm:spPr/>
    </dgm:pt>
    <dgm:pt modelId="{6B243DA7-554D-4DC3-B56E-3FE254DA3DB2}" type="pres">
      <dgm:prSet presAssocID="{19CA7592-99A8-4C70-A0BB-17B3B4F14F83}" presName="composite" presStyleCnt="0"/>
      <dgm:spPr/>
    </dgm:pt>
    <dgm:pt modelId="{A4962031-F2E8-4B65-92C2-EC5355650510}" type="pres">
      <dgm:prSet presAssocID="{19CA7592-99A8-4C70-A0BB-17B3B4F14F8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9604357-4C83-42B4-A0A0-0C59C59982BF}" type="pres">
      <dgm:prSet presAssocID="{19CA7592-99A8-4C70-A0BB-17B3B4F14F83}" presName="descendantText" presStyleLbl="alignAcc1" presStyleIdx="1" presStyleCnt="5" custScaleY="9963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CB166A2-3D17-47B7-8223-24E935F1657D}" type="pres">
      <dgm:prSet presAssocID="{29FAE4FD-B29A-4D7B-A115-72996AFE51DA}" presName="sp" presStyleCnt="0"/>
      <dgm:spPr/>
    </dgm:pt>
    <dgm:pt modelId="{29F7F1B8-A494-4949-BB26-448D6B680C40}" type="pres">
      <dgm:prSet presAssocID="{87961F25-1D72-4A91-9F25-C473DA2EADEA}" presName="composite" presStyleCnt="0"/>
      <dgm:spPr/>
    </dgm:pt>
    <dgm:pt modelId="{3A83C415-3E08-45DB-8A1A-E61DFF5F6A81}" type="pres">
      <dgm:prSet presAssocID="{87961F25-1D72-4A91-9F25-C473DA2EADE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2806F44-B95F-4461-9A01-2DC000326036}" type="pres">
      <dgm:prSet presAssocID="{87961F25-1D72-4A91-9F25-C473DA2EADEA}" presName="descendantText" presStyleLbl="alignAcc1" presStyleIdx="2" presStyleCnt="5" custScaleY="99631" custLinFactNeighborX="23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E133895-23D2-4131-9E47-C711370AEC2B}" type="pres">
      <dgm:prSet presAssocID="{E7375859-0028-4D89-AD0F-9EA82EC2AB2E}" presName="sp" presStyleCnt="0"/>
      <dgm:spPr/>
    </dgm:pt>
    <dgm:pt modelId="{9A38BD10-6462-4AC7-9E38-5DC9898C642C}" type="pres">
      <dgm:prSet presAssocID="{6A107FBC-C987-41A4-AD0A-B10319B130B8}" presName="composite" presStyleCnt="0"/>
      <dgm:spPr/>
    </dgm:pt>
    <dgm:pt modelId="{838F7817-D3B7-4EBD-8A60-8A71CAEBC9A3}" type="pres">
      <dgm:prSet presAssocID="{6A107FBC-C987-41A4-AD0A-B10319B130B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456D7D4-AD38-4489-A92E-D20133EFD25E}" type="pres">
      <dgm:prSet presAssocID="{6A107FBC-C987-41A4-AD0A-B10319B130B8}" presName="descendantText" presStyleLbl="alignAcc1" presStyleIdx="3" presStyleCnt="5" custScaleY="9963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A98B3E3-DB41-4FAB-BBE5-F547F14C5002}" type="pres">
      <dgm:prSet presAssocID="{56AE203B-46AB-49AF-AD08-6A681ABB61F7}" presName="sp" presStyleCnt="0"/>
      <dgm:spPr/>
    </dgm:pt>
    <dgm:pt modelId="{26D4FBC4-939F-4C6A-BCFE-69253FD4BA02}" type="pres">
      <dgm:prSet presAssocID="{16C5BB1E-5BA9-4491-BDA1-24187411FBEA}" presName="composite" presStyleCnt="0"/>
      <dgm:spPr/>
    </dgm:pt>
    <dgm:pt modelId="{3F975A34-8B14-4DED-B51B-D35E32982550}" type="pres">
      <dgm:prSet presAssocID="{16C5BB1E-5BA9-4491-BDA1-24187411FBE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08617AD-3C05-4E92-B266-988C7211F39E}" type="pres">
      <dgm:prSet presAssocID="{16C5BB1E-5BA9-4491-BDA1-24187411FBEA}" presName="descendantText" presStyleLbl="alignAcc1" presStyleIdx="4" presStyleCnt="5" custScaleY="9963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59CD1B7-B816-495C-9E8A-EAD165095F3C}" srcId="{9AC843F3-F284-4490-96C6-033289FF664E}" destId="{500A6DE6-7129-4168-8CE9-A86496EFA49D}" srcOrd="0" destOrd="0" parTransId="{E5D16D94-D44F-4689-97C5-61251D498E1A}" sibTransId="{24C738A0-55B2-4945-852D-927519ABF868}"/>
    <dgm:cxn modelId="{CF3500C3-A64F-41F0-AF1E-6A06A0A2B863}" type="presOf" srcId="{17E55427-BA9E-41D8-AC6F-F4F41689BA94}" destId="{F456D7D4-AD38-4489-A92E-D20133EFD25E}" srcOrd="0" destOrd="0" presId="urn:microsoft.com/office/officeart/2005/8/layout/chevron2"/>
    <dgm:cxn modelId="{08519B5F-66BB-4C70-A9B3-B99ABE6D9784}" type="presOf" srcId="{500A6DE6-7129-4168-8CE9-A86496EFA49D}" destId="{5B4C22D3-A5F8-417D-A852-B8DFF9BEC9B0}" srcOrd="0" destOrd="0" presId="urn:microsoft.com/office/officeart/2005/8/layout/chevron2"/>
    <dgm:cxn modelId="{2E9471D2-C053-4098-A35D-014D1FA0C3A9}" type="presOf" srcId="{16C5BB1E-5BA9-4491-BDA1-24187411FBEA}" destId="{3F975A34-8B14-4DED-B51B-D35E32982550}" srcOrd="0" destOrd="0" presId="urn:microsoft.com/office/officeart/2005/8/layout/chevron2"/>
    <dgm:cxn modelId="{BCAE7023-5638-4175-A7C8-F96793293E82}" type="presOf" srcId="{87961F25-1D72-4A91-9F25-C473DA2EADEA}" destId="{3A83C415-3E08-45DB-8A1A-E61DFF5F6A81}" srcOrd="0" destOrd="0" presId="urn:microsoft.com/office/officeart/2005/8/layout/chevron2"/>
    <dgm:cxn modelId="{9906C38A-6775-48B8-9A51-A731EA722A87}" srcId="{1D0A1D94-1E85-42D8-914A-9185EE95C026}" destId="{16C5BB1E-5BA9-4491-BDA1-24187411FBEA}" srcOrd="4" destOrd="0" parTransId="{F153A5FB-6A21-4C9F-AA4C-E0EE8F3F5D63}" sibTransId="{0675009D-D77C-4F84-B394-5630685E0E8C}"/>
    <dgm:cxn modelId="{D3751E81-A59F-4EDC-973C-DB7F9E650021}" srcId="{1D0A1D94-1E85-42D8-914A-9185EE95C026}" destId="{6A107FBC-C987-41A4-AD0A-B10319B130B8}" srcOrd="3" destOrd="0" parTransId="{BE13AA64-13D5-4322-81CA-A0801C88A08D}" sibTransId="{56AE203B-46AB-49AF-AD08-6A681ABB61F7}"/>
    <dgm:cxn modelId="{F94C8DA2-B0C7-4A3A-81FE-9F29671EEB1C}" type="presOf" srcId="{9AC843F3-F284-4490-96C6-033289FF664E}" destId="{353F6250-4780-4AF3-9E74-6807A25F74BA}" srcOrd="0" destOrd="0" presId="urn:microsoft.com/office/officeart/2005/8/layout/chevron2"/>
    <dgm:cxn modelId="{9E1A2E1D-1F5E-460A-B1C0-A07E0321E28B}" srcId="{1D0A1D94-1E85-42D8-914A-9185EE95C026}" destId="{9AC843F3-F284-4490-96C6-033289FF664E}" srcOrd="0" destOrd="0" parTransId="{E05A2848-DD9E-4B76-B8AE-DFE919475A1E}" sibTransId="{D6391980-4810-430F-BB6C-5E24637D5CB7}"/>
    <dgm:cxn modelId="{2C7A508D-B2CC-4A88-AAC6-7820C2C79DDF}" type="presOf" srcId="{1D0A1D94-1E85-42D8-914A-9185EE95C026}" destId="{B87C7859-2DE8-44B6-B648-5A30CCF9A994}" srcOrd="0" destOrd="0" presId="urn:microsoft.com/office/officeart/2005/8/layout/chevron2"/>
    <dgm:cxn modelId="{56B63714-3D68-4347-A8F8-9E0DDED58621}" srcId="{87961F25-1D72-4A91-9F25-C473DA2EADEA}" destId="{E9088FC2-1796-4148-9860-FED04514A84D}" srcOrd="0" destOrd="0" parTransId="{BEE5F8F5-790C-4603-91EC-30B7171B6E49}" sibTransId="{FAFF8A10-651C-4B5F-AB05-74487092DE58}"/>
    <dgm:cxn modelId="{4F9F9430-0C91-4327-922F-C2F70F775FA3}" srcId="{1D0A1D94-1E85-42D8-914A-9185EE95C026}" destId="{19CA7592-99A8-4C70-A0BB-17B3B4F14F83}" srcOrd="1" destOrd="0" parTransId="{745FDADA-A85D-4247-898A-842581689A8D}" sibTransId="{29FAE4FD-B29A-4D7B-A115-72996AFE51DA}"/>
    <dgm:cxn modelId="{C98D8544-A6F9-4CC0-A719-4E57589B1B15}" type="presOf" srcId="{19CA7592-99A8-4C70-A0BB-17B3B4F14F83}" destId="{A4962031-F2E8-4B65-92C2-EC5355650510}" srcOrd="0" destOrd="0" presId="urn:microsoft.com/office/officeart/2005/8/layout/chevron2"/>
    <dgm:cxn modelId="{2C0F16C7-66EE-4610-B12C-0CA656DB73A9}" srcId="{19CA7592-99A8-4C70-A0BB-17B3B4F14F83}" destId="{AD2E5268-3F4B-4593-99D5-8E3D8E448A20}" srcOrd="0" destOrd="0" parTransId="{D27A1819-930F-431F-B84B-B512BDE40FAC}" sibTransId="{0A0858CF-6ABA-4E86-B984-EE4FE329B3FC}"/>
    <dgm:cxn modelId="{C8E12AB1-56D8-4525-ABC1-725641186BD4}" srcId="{1D0A1D94-1E85-42D8-914A-9185EE95C026}" destId="{87961F25-1D72-4A91-9F25-C473DA2EADEA}" srcOrd="2" destOrd="0" parTransId="{8CC6E261-1CCB-437A-88D1-98D4062F15C4}" sibTransId="{E7375859-0028-4D89-AD0F-9EA82EC2AB2E}"/>
    <dgm:cxn modelId="{FD8B2EAE-B397-4B67-825B-8C4E4A03CBAF}" type="presOf" srcId="{6A107FBC-C987-41A4-AD0A-B10319B130B8}" destId="{838F7817-D3B7-4EBD-8A60-8A71CAEBC9A3}" srcOrd="0" destOrd="0" presId="urn:microsoft.com/office/officeart/2005/8/layout/chevron2"/>
    <dgm:cxn modelId="{540A73E4-E958-4A01-BC55-740AF3DDCB69}" srcId="{6A107FBC-C987-41A4-AD0A-B10319B130B8}" destId="{17E55427-BA9E-41D8-AC6F-F4F41689BA94}" srcOrd="0" destOrd="0" parTransId="{DF00B9FE-F489-4AED-9507-8A58ED7F11DB}" sibTransId="{DBC19A2D-48D8-4F4D-9992-A82EA6041E0B}"/>
    <dgm:cxn modelId="{F3C6B25A-6517-47D0-A17C-A4CC18DB2BC1}" type="presOf" srcId="{AD2E5268-3F4B-4593-99D5-8E3D8E448A20}" destId="{69604357-4C83-42B4-A0A0-0C59C59982BF}" srcOrd="0" destOrd="0" presId="urn:microsoft.com/office/officeart/2005/8/layout/chevron2"/>
    <dgm:cxn modelId="{77A93D75-441B-495A-A530-1832B47DDBF4}" type="presOf" srcId="{E9088FC2-1796-4148-9860-FED04514A84D}" destId="{32806F44-B95F-4461-9A01-2DC000326036}" srcOrd="0" destOrd="0" presId="urn:microsoft.com/office/officeart/2005/8/layout/chevron2"/>
    <dgm:cxn modelId="{D640CD14-F7B3-4177-BFD2-58F89908C275}" type="presOf" srcId="{05C9B2BA-675A-485F-B7EF-70383D302A97}" destId="{C08617AD-3C05-4E92-B266-988C7211F39E}" srcOrd="0" destOrd="0" presId="urn:microsoft.com/office/officeart/2005/8/layout/chevron2"/>
    <dgm:cxn modelId="{17CAFB75-2D11-4E57-8FAB-B83A71E86BA2}" srcId="{16C5BB1E-5BA9-4491-BDA1-24187411FBEA}" destId="{05C9B2BA-675A-485F-B7EF-70383D302A97}" srcOrd="0" destOrd="0" parTransId="{3F9C5DFB-97D2-498A-BC3D-4A0E4BA3D676}" sibTransId="{7E6017ED-F7CF-4665-B1BD-ACD0175BB478}"/>
    <dgm:cxn modelId="{D8E66B41-3D08-419B-97B7-65D6E700120D}" type="presParOf" srcId="{B87C7859-2DE8-44B6-B648-5A30CCF9A994}" destId="{9D265856-9B3B-40BF-94AE-7DF83EF8E22F}" srcOrd="0" destOrd="0" presId="urn:microsoft.com/office/officeart/2005/8/layout/chevron2"/>
    <dgm:cxn modelId="{12B1405C-C075-400C-9DB9-17A119FD14B4}" type="presParOf" srcId="{9D265856-9B3B-40BF-94AE-7DF83EF8E22F}" destId="{353F6250-4780-4AF3-9E74-6807A25F74BA}" srcOrd="0" destOrd="0" presId="urn:microsoft.com/office/officeart/2005/8/layout/chevron2"/>
    <dgm:cxn modelId="{C8B9FE60-84C7-4862-9B90-7CDE16DC240A}" type="presParOf" srcId="{9D265856-9B3B-40BF-94AE-7DF83EF8E22F}" destId="{5B4C22D3-A5F8-417D-A852-B8DFF9BEC9B0}" srcOrd="1" destOrd="0" presId="urn:microsoft.com/office/officeart/2005/8/layout/chevron2"/>
    <dgm:cxn modelId="{86126BCB-C8CA-4911-B243-DF6FAC6F132A}" type="presParOf" srcId="{B87C7859-2DE8-44B6-B648-5A30CCF9A994}" destId="{D199805B-468B-4F96-8140-2D2F5AE7A42E}" srcOrd="1" destOrd="0" presId="urn:microsoft.com/office/officeart/2005/8/layout/chevron2"/>
    <dgm:cxn modelId="{C4AEC3E8-F9D9-4B30-B6F9-C4EF307909BB}" type="presParOf" srcId="{B87C7859-2DE8-44B6-B648-5A30CCF9A994}" destId="{6B243DA7-554D-4DC3-B56E-3FE254DA3DB2}" srcOrd="2" destOrd="0" presId="urn:microsoft.com/office/officeart/2005/8/layout/chevron2"/>
    <dgm:cxn modelId="{501A3244-8678-425A-9B25-4FC6E0B5D251}" type="presParOf" srcId="{6B243DA7-554D-4DC3-B56E-3FE254DA3DB2}" destId="{A4962031-F2E8-4B65-92C2-EC5355650510}" srcOrd="0" destOrd="0" presId="urn:microsoft.com/office/officeart/2005/8/layout/chevron2"/>
    <dgm:cxn modelId="{C5B3B203-0BD0-450F-9388-50AAFC1B9589}" type="presParOf" srcId="{6B243DA7-554D-4DC3-B56E-3FE254DA3DB2}" destId="{69604357-4C83-42B4-A0A0-0C59C59982BF}" srcOrd="1" destOrd="0" presId="urn:microsoft.com/office/officeart/2005/8/layout/chevron2"/>
    <dgm:cxn modelId="{A29AD91F-740A-454C-BDF9-A8CCCEAA77A0}" type="presParOf" srcId="{B87C7859-2DE8-44B6-B648-5A30CCF9A994}" destId="{CCB166A2-3D17-47B7-8223-24E935F1657D}" srcOrd="3" destOrd="0" presId="urn:microsoft.com/office/officeart/2005/8/layout/chevron2"/>
    <dgm:cxn modelId="{A1DEE664-6225-4390-B1B2-DEBE74CC4AF4}" type="presParOf" srcId="{B87C7859-2DE8-44B6-B648-5A30CCF9A994}" destId="{29F7F1B8-A494-4949-BB26-448D6B680C40}" srcOrd="4" destOrd="0" presId="urn:microsoft.com/office/officeart/2005/8/layout/chevron2"/>
    <dgm:cxn modelId="{1D919290-4983-4E7D-81A5-018D95C581AA}" type="presParOf" srcId="{29F7F1B8-A494-4949-BB26-448D6B680C40}" destId="{3A83C415-3E08-45DB-8A1A-E61DFF5F6A81}" srcOrd="0" destOrd="0" presId="urn:microsoft.com/office/officeart/2005/8/layout/chevron2"/>
    <dgm:cxn modelId="{C11AECC1-4E78-45C9-8558-9AB85EF9B9E0}" type="presParOf" srcId="{29F7F1B8-A494-4949-BB26-448D6B680C40}" destId="{32806F44-B95F-4461-9A01-2DC000326036}" srcOrd="1" destOrd="0" presId="urn:microsoft.com/office/officeart/2005/8/layout/chevron2"/>
    <dgm:cxn modelId="{F86287AA-2360-489B-AB57-17AB4CEDCDF3}" type="presParOf" srcId="{B87C7859-2DE8-44B6-B648-5A30CCF9A994}" destId="{DE133895-23D2-4131-9E47-C711370AEC2B}" srcOrd="5" destOrd="0" presId="urn:microsoft.com/office/officeart/2005/8/layout/chevron2"/>
    <dgm:cxn modelId="{67AA8553-F0A9-4204-A1B6-1186F3580CD6}" type="presParOf" srcId="{B87C7859-2DE8-44B6-B648-5A30CCF9A994}" destId="{9A38BD10-6462-4AC7-9E38-5DC9898C642C}" srcOrd="6" destOrd="0" presId="urn:microsoft.com/office/officeart/2005/8/layout/chevron2"/>
    <dgm:cxn modelId="{6B626313-C8A6-437A-82C0-EC68B7AC61D4}" type="presParOf" srcId="{9A38BD10-6462-4AC7-9E38-5DC9898C642C}" destId="{838F7817-D3B7-4EBD-8A60-8A71CAEBC9A3}" srcOrd="0" destOrd="0" presId="urn:microsoft.com/office/officeart/2005/8/layout/chevron2"/>
    <dgm:cxn modelId="{BA9B93C1-0CD8-43F6-BC4F-156D0C2A8883}" type="presParOf" srcId="{9A38BD10-6462-4AC7-9E38-5DC9898C642C}" destId="{F456D7D4-AD38-4489-A92E-D20133EFD25E}" srcOrd="1" destOrd="0" presId="urn:microsoft.com/office/officeart/2005/8/layout/chevron2"/>
    <dgm:cxn modelId="{9CEA0C71-DA40-4F8A-B323-66F34AAEF2FE}" type="presParOf" srcId="{B87C7859-2DE8-44B6-B648-5A30CCF9A994}" destId="{2A98B3E3-DB41-4FAB-BBE5-F547F14C5002}" srcOrd="7" destOrd="0" presId="urn:microsoft.com/office/officeart/2005/8/layout/chevron2"/>
    <dgm:cxn modelId="{F3282525-3DD4-41BB-B465-677F9FCC14CA}" type="presParOf" srcId="{B87C7859-2DE8-44B6-B648-5A30CCF9A994}" destId="{26D4FBC4-939F-4C6A-BCFE-69253FD4BA02}" srcOrd="8" destOrd="0" presId="urn:microsoft.com/office/officeart/2005/8/layout/chevron2"/>
    <dgm:cxn modelId="{85BC27D1-F2BF-413A-87EB-651CC7058348}" type="presParOf" srcId="{26D4FBC4-939F-4C6A-BCFE-69253FD4BA02}" destId="{3F975A34-8B14-4DED-B51B-D35E32982550}" srcOrd="0" destOrd="0" presId="urn:microsoft.com/office/officeart/2005/8/layout/chevron2"/>
    <dgm:cxn modelId="{5F75056F-D770-4FB2-A39A-E1BC06D991A9}" type="presParOf" srcId="{26D4FBC4-939F-4C6A-BCFE-69253FD4BA02}" destId="{C08617AD-3C05-4E92-B266-988C7211F39E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F6250-4780-4AF3-9E74-6807A25F74BA}">
      <dsp:nvSpPr>
        <dsp:cNvPr id="0" name=""/>
        <dsp:cNvSpPr/>
      </dsp:nvSpPr>
      <dsp:spPr>
        <a:xfrm rot="5400000">
          <a:off x="-116131" y="117880"/>
          <a:ext cx="774209" cy="541946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900" kern="1200" dirty="0"/>
        </a:p>
      </dsp:txBody>
      <dsp:txXfrm rot="-5400000">
        <a:off x="1" y="272721"/>
        <a:ext cx="541946" cy="232263"/>
      </dsp:txXfrm>
    </dsp:sp>
    <dsp:sp modelId="{5B4C22D3-A5F8-417D-A852-B8DFF9BEC9B0}">
      <dsp:nvSpPr>
        <dsp:cNvPr id="0" name=""/>
        <dsp:cNvSpPr/>
      </dsp:nvSpPr>
      <dsp:spPr>
        <a:xfrm rot="5400000">
          <a:off x="2540563" y="-1995939"/>
          <a:ext cx="501378" cy="4498613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>
              <a:solidFill>
                <a:schemeClr val="tx1"/>
              </a:solidFill>
              <a:latin typeface="Candara" pitchFamily="34" charset="0"/>
            </a:rPr>
            <a:t>Intézményvezető kezdeményezése</a:t>
          </a:r>
          <a:endParaRPr lang="hu-HU" sz="1600" kern="1200" dirty="0"/>
        </a:p>
      </dsp:txBody>
      <dsp:txXfrm rot="-5400000">
        <a:off x="541946" y="27153"/>
        <a:ext cx="4474138" cy="452428"/>
      </dsp:txXfrm>
    </dsp:sp>
    <dsp:sp modelId="{A4962031-F2E8-4B65-92C2-EC5355650510}">
      <dsp:nvSpPr>
        <dsp:cNvPr id="0" name=""/>
        <dsp:cNvSpPr/>
      </dsp:nvSpPr>
      <dsp:spPr>
        <a:xfrm rot="5400000">
          <a:off x="-116131" y="769547"/>
          <a:ext cx="774209" cy="541946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900" kern="1200" dirty="0"/>
        </a:p>
      </dsp:txBody>
      <dsp:txXfrm rot="-5400000">
        <a:off x="1" y="924388"/>
        <a:ext cx="541946" cy="232263"/>
      </dsp:txXfrm>
    </dsp:sp>
    <dsp:sp modelId="{69604357-4C83-42B4-A0A0-0C59C59982BF}">
      <dsp:nvSpPr>
        <dsp:cNvPr id="0" name=""/>
        <dsp:cNvSpPr/>
      </dsp:nvSpPr>
      <dsp:spPr>
        <a:xfrm rot="5400000">
          <a:off x="2540563" y="-1344272"/>
          <a:ext cx="501378" cy="4498613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>
              <a:solidFill>
                <a:schemeClr val="tx1"/>
              </a:solidFill>
              <a:latin typeface="Candara" pitchFamily="34" charset="0"/>
            </a:rPr>
            <a:t>Az intézmény stratégiai céljai</a:t>
          </a:r>
          <a:endParaRPr lang="hu-HU" sz="1600" kern="1200" dirty="0"/>
        </a:p>
      </dsp:txBody>
      <dsp:txXfrm rot="-5400000">
        <a:off x="541946" y="678820"/>
        <a:ext cx="4474138" cy="452428"/>
      </dsp:txXfrm>
    </dsp:sp>
    <dsp:sp modelId="{3A83C415-3E08-45DB-8A1A-E61DFF5F6A81}">
      <dsp:nvSpPr>
        <dsp:cNvPr id="0" name=""/>
        <dsp:cNvSpPr/>
      </dsp:nvSpPr>
      <dsp:spPr>
        <a:xfrm rot="5400000">
          <a:off x="-116131" y="1421214"/>
          <a:ext cx="774209" cy="541946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900" kern="1200" dirty="0"/>
        </a:p>
      </dsp:txBody>
      <dsp:txXfrm rot="-5400000">
        <a:off x="1" y="1576055"/>
        <a:ext cx="541946" cy="232263"/>
      </dsp:txXfrm>
    </dsp:sp>
    <dsp:sp modelId="{32806F44-B95F-4461-9A01-2DC000326036}">
      <dsp:nvSpPr>
        <dsp:cNvPr id="0" name=""/>
        <dsp:cNvSpPr/>
      </dsp:nvSpPr>
      <dsp:spPr>
        <a:xfrm rot="5400000">
          <a:off x="2540563" y="-692605"/>
          <a:ext cx="501378" cy="4498613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>
              <a:latin typeface="Candara" pitchFamily="34" charset="0"/>
            </a:rPr>
            <a:t>Vezetői elkötelezettség, menedzser szemlélet</a:t>
          </a:r>
          <a:endParaRPr lang="hu-HU" sz="1600" kern="1200" dirty="0">
            <a:latin typeface="Candara" pitchFamily="34" charset="0"/>
          </a:endParaRPr>
        </a:p>
      </dsp:txBody>
      <dsp:txXfrm rot="-5400000">
        <a:off x="541946" y="1330487"/>
        <a:ext cx="4474138" cy="452428"/>
      </dsp:txXfrm>
    </dsp:sp>
    <dsp:sp modelId="{838F7817-D3B7-4EBD-8A60-8A71CAEBC9A3}">
      <dsp:nvSpPr>
        <dsp:cNvPr id="0" name=""/>
        <dsp:cNvSpPr/>
      </dsp:nvSpPr>
      <dsp:spPr>
        <a:xfrm rot="5400000">
          <a:off x="-116131" y="2072881"/>
          <a:ext cx="774209" cy="541946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900" kern="1200" dirty="0"/>
        </a:p>
      </dsp:txBody>
      <dsp:txXfrm rot="-5400000">
        <a:off x="1" y="2227722"/>
        <a:ext cx="541946" cy="232263"/>
      </dsp:txXfrm>
    </dsp:sp>
    <dsp:sp modelId="{F456D7D4-AD38-4489-A92E-D20133EFD25E}">
      <dsp:nvSpPr>
        <dsp:cNvPr id="0" name=""/>
        <dsp:cNvSpPr/>
      </dsp:nvSpPr>
      <dsp:spPr>
        <a:xfrm rot="5400000">
          <a:off x="2540563" y="-40938"/>
          <a:ext cx="501378" cy="4498613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>
              <a:solidFill>
                <a:schemeClr val="tx1"/>
              </a:solidFill>
              <a:latin typeface="Candara" pitchFamily="34" charset="0"/>
            </a:rPr>
            <a:t>Mester programok pályázati anyaga</a:t>
          </a:r>
          <a:endParaRPr lang="hu-HU" sz="1600" kern="1200" dirty="0"/>
        </a:p>
      </dsp:txBody>
      <dsp:txXfrm rot="-5400000">
        <a:off x="541946" y="1982154"/>
        <a:ext cx="4474138" cy="452428"/>
      </dsp:txXfrm>
    </dsp:sp>
    <dsp:sp modelId="{3F975A34-8B14-4DED-B51B-D35E32982550}">
      <dsp:nvSpPr>
        <dsp:cNvPr id="0" name=""/>
        <dsp:cNvSpPr/>
      </dsp:nvSpPr>
      <dsp:spPr>
        <a:xfrm rot="5400000">
          <a:off x="-116131" y="2724548"/>
          <a:ext cx="774209" cy="541946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900" kern="1200" dirty="0"/>
        </a:p>
      </dsp:txBody>
      <dsp:txXfrm rot="-5400000">
        <a:off x="1" y="2879389"/>
        <a:ext cx="541946" cy="232263"/>
      </dsp:txXfrm>
    </dsp:sp>
    <dsp:sp modelId="{C08617AD-3C05-4E92-B266-988C7211F39E}">
      <dsp:nvSpPr>
        <dsp:cNvPr id="0" name=""/>
        <dsp:cNvSpPr/>
      </dsp:nvSpPr>
      <dsp:spPr>
        <a:xfrm rot="5400000">
          <a:off x="2540563" y="610728"/>
          <a:ext cx="501378" cy="4498613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>
              <a:latin typeface="Candara" pitchFamily="34" charset="0"/>
            </a:rPr>
            <a:t>Kialakított  PR-tevékenységek</a:t>
          </a:r>
        </a:p>
      </dsp:txBody>
      <dsp:txXfrm rot="-5400000">
        <a:off x="541946" y="2633821"/>
        <a:ext cx="4474138" cy="452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DA84-B6C3-4222-9B90-77E34B94BD69}" type="datetimeFigureOut">
              <a:rPr lang="hu-HU" smtClean="0"/>
              <a:pPr/>
              <a:t>2019. 10. 25.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992B-B527-4D77-A821-EF209E733C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DA84-B6C3-4222-9B90-77E34B94BD69}" type="datetimeFigureOut">
              <a:rPr lang="hu-HU" smtClean="0"/>
              <a:pPr/>
              <a:t>2019. 10. 25.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992B-B527-4D77-A821-EF209E733C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DA84-B6C3-4222-9B90-77E34B94BD69}" type="datetimeFigureOut">
              <a:rPr lang="hu-HU" smtClean="0"/>
              <a:pPr/>
              <a:t>2019. 10. 25.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992B-B527-4D77-A821-EF209E733C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DA84-B6C3-4222-9B90-77E34B94BD69}" type="datetimeFigureOut">
              <a:rPr lang="hu-HU" smtClean="0"/>
              <a:pPr/>
              <a:t>2019. 10. 25.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992B-B527-4D77-A821-EF209E733C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DA84-B6C3-4222-9B90-77E34B94BD69}" type="datetimeFigureOut">
              <a:rPr lang="hu-HU" smtClean="0"/>
              <a:pPr/>
              <a:t>2019. 10. 25.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992B-B527-4D77-A821-EF209E733C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DA84-B6C3-4222-9B90-77E34B94BD69}" type="datetimeFigureOut">
              <a:rPr lang="hu-HU" smtClean="0"/>
              <a:pPr/>
              <a:t>2019. 10. 25.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992B-B527-4D77-A821-EF209E733C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DA84-B6C3-4222-9B90-77E34B94BD69}" type="datetimeFigureOut">
              <a:rPr lang="hu-HU" smtClean="0"/>
              <a:pPr/>
              <a:t>2019. 10. 25.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992B-B527-4D77-A821-EF209E733C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DA84-B6C3-4222-9B90-77E34B94BD69}" type="datetimeFigureOut">
              <a:rPr lang="hu-HU" smtClean="0"/>
              <a:pPr/>
              <a:t>2019. 10. 25.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992B-B527-4D77-A821-EF209E733C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DA84-B6C3-4222-9B90-77E34B94BD69}" type="datetimeFigureOut">
              <a:rPr lang="hu-HU" smtClean="0"/>
              <a:pPr/>
              <a:t>2019. 10. 25.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992B-B527-4D77-A821-EF209E733C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DA84-B6C3-4222-9B90-77E34B94BD69}" type="datetimeFigureOut">
              <a:rPr lang="hu-HU" smtClean="0"/>
              <a:pPr/>
              <a:t>2019. 10. 25.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992B-B527-4D77-A821-EF209E733C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DA84-B6C3-4222-9B90-77E34B94BD69}" type="datetimeFigureOut">
              <a:rPr lang="hu-HU" smtClean="0"/>
              <a:pPr/>
              <a:t>2019. 10. 25.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992B-B527-4D77-A821-EF209E733C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BDA84-B6C3-4222-9B90-77E34B94BD69}" type="datetimeFigureOut">
              <a:rPr lang="hu-HU" smtClean="0"/>
              <a:pPr/>
              <a:t>2019. 10. 25.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3992B-B527-4D77-A821-EF209E733C3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5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4.png"/><Relationship Id="rId4" Type="http://schemas.openxmlformats.org/officeDocument/2006/relationships/diagramData" Target="../diagrams/data1.xml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07504" y="4365104"/>
            <a:ext cx="8928992" cy="23762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107504" y="99380"/>
            <a:ext cx="8928992" cy="116938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107504" y="1340768"/>
            <a:ext cx="8953854" cy="2952328"/>
          </a:xfrm>
          <a:prstGeom prst="rect">
            <a:avLst/>
          </a:prstGeom>
          <a:gradFill flip="none" rotWithShape="1">
            <a:gsLst>
              <a:gs pos="4000">
                <a:srgbClr val="DDEBCF">
                  <a:alpha val="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>
                <a:solidFill>
                  <a:schemeClr val="tx1"/>
                </a:solidFill>
                <a:latin typeface="Candara" pitchFamily="34" charset="0"/>
                <a:cs typeface="Khmer UI" pitchFamily="34" charset="0"/>
              </a:rPr>
              <a:t>Nemzetközi kapcsolataink</a:t>
            </a:r>
          </a:p>
          <a:p>
            <a:pPr algn="ctr"/>
            <a:r>
              <a:rPr lang="hu-HU" sz="2800" dirty="0">
                <a:solidFill>
                  <a:schemeClr val="tx1"/>
                </a:solidFill>
                <a:latin typeface="Candara" pitchFamily="34" charset="0"/>
                <a:cs typeface="Khmer UI" pitchFamily="34" charset="0"/>
              </a:rPr>
              <a:t>A Vadárvácska Óvoda</a:t>
            </a:r>
          </a:p>
          <a:p>
            <a:pPr algn="ctr"/>
            <a:r>
              <a:rPr lang="hu-HU" sz="2800" dirty="0">
                <a:solidFill>
                  <a:schemeClr val="tx1"/>
                </a:solidFill>
                <a:latin typeface="Candara" pitchFamily="34" charset="0"/>
                <a:cs typeface="Khmer UI" pitchFamily="34" charset="0"/>
              </a:rPr>
              <a:t>Tehetségpont-működése</a:t>
            </a:r>
            <a:endParaRPr lang="hu-HU" sz="2000" dirty="0">
              <a:solidFill>
                <a:schemeClr val="tx1"/>
              </a:solidFill>
              <a:latin typeface="Candara" pitchFamily="34" charset="0"/>
              <a:cs typeface="Khmer UI" pitchFamily="34" charset="0"/>
            </a:endParaRPr>
          </a:p>
          <a:p>
            <a:pPr algn="ctr"/>
            <a:endParaRPr lang="hu-HU" sz="2800" dirty="0">
              <a:solidFill>
                <a:schemeClr val="tx1"/>
              </a:solidFill>
              <a:latin typeface="Candara" pitchFamily="34" charset="0"/>
              <a:cs typeface="Khmer UI" pitchFamily="34" charset="0"/>
            </a:endParaRPr>
          </a:p>
          <a:p>
            <a:pPr algn="ctr"/>
            <a:r>
              <a:rPr lang="hu-HU" sz="2000" dirty="0">
                <a:solidFill>
                  <a:schemeClr val="tx1"/>
                </a:solidFill>
                <a:latin typeface="Candara" pitchFamily="34" charset="0"/>
                <a:cs typeface="Khmer UI" pitchFamily="34" charset="0"/>
              </a:rPr>
              <a:t>MATEHETSZ Tehetséghálózati műhelybeszélgetés</a:t>
            </a:r>
          </a:p>
        </p:txBody>
      </p:sp>
      <p:pic>
        <p:nvPicPr>
          <p:cNvPr id="13" name="Kép 12" descr="D:\Dokumentumok\Képanyagok\vadarvacska_logo2_atlatszo.png"/>
          <p:cNvPicPr/>
          <p:nvPr/>
        </p:nvPicPr>
        <p:blipFill>
          <a:blip r:embed="rId2" cstate="print"/>
          <a:srcRect t="17375" b="50579"/>
          <a:stretch>
            <a:fillRect/>
          </a:stretch>
        </p:blipFill>
        <p:spPr bwMode="auto">
          <a:xfrm>
            <a:off x="4407718" y="114870"/>
            <a:ext cx="4556770" cy="126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zövegdoboz 13"/>
          <p:cNvSpPr txBox="1"/>
          <p:nvPr/>
        </p:nvSpPr>
        <p:spPr>
          <a:xfrm>
            <a:off x="6876256" y="63813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Candara" pitchFamily="34" charset="0"/>
                <a:cs typeface="Khmer UI" pitchFamily="34" charset="0"/>
              </a:rPr>
              <a:t>2019. </a:t>
            </a:r>
            <a:r>
              <a:rPr lang="hu-HU" dirty="0" smtClean="0">
                <a:latin typeface="Candara" pitchFamily="34" charset="0"/>
                <a:cs typeface="Khmer UI" pitchFamily="34" charset="0"/>
              </a:rPr>
              <a:t>November 6.</a:t>
            </a:r>
            <a:endParaRPr lang="hu-HU" dirty="0">
              <a:latin typeface="Candara" pitchFamily="34" charset="0"/>
              <a:cs typeface="Khmer UI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611560" y="4748951"/>
            <a:ext cx="41764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Candara" pitchFamily="34" charset="0"/>
                <a:cs typeface="Khmer UI" pitchFamily="34" charset="0"/>
              </a:rPr>
              <a:t>Bene Józsefné </a:t>
            </a:r>
          </a:p>
          <a:p>
            <a:r>
              <a:rPr lang="hu-HU" dirty="0">
                <a:latin typeface="Candara" pitchFamily="34" charset="0"/>
                <a:cs typeface="Khmer UI" pitchFamily="34" charset="0"/>
              </a:rPr>
              <a:t>Intézményvezető</a:t>
            </a:r>
          </a:p>
          <a:p>
            <a:r>
              <a:rPr lang="hu-HU" dirty="0">
                <a:latin typeface="Candara" pitchFamily="34" charset="0"/>
                <a:cs typeface="Khmer UI" pitchFamily="34" charset="0"/>
              </a:rPr>
              <a:t>Vezető profilú mesterpedagógus </a:t>
            </a:r>
          </a:p>
          <a:p>
            <a:r>
              <a:rPr lang="hu-HU" dirty="0">
                <a:latin typeface="Candara" pitchFamily="34" charset="0"/>
                <a:cs typeface="Khmer UI" pitchFamily="34" charset="0"/>
              </a:rPr>
              <a:t>Tehetség tanácsadó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8928992" cy="572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églalap 15"/>
          <p:cNvSpPr/>
          <p:nvPr/>
        </p:nvSpPr>
        <p:spPr>
          <a:xfrm>
            <a:off x="107504" y="980728"/>
            <a:ext cx="8928992" cy="5760640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-27384"/>
            <a:ext cx="9144000" cy="885468"/>
          </a:xfrm>
          <a:prstGeom prst="rect">
            <a:avLst/>
          </a:prstGeom>
          <a:gradFill flip="none" rotWithShape="1">
            <a:gsLst>
              <a:gs pos="4000">
                <a:srgbClr val="DDEBCF">
                  <a:alpha val="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Khmer UI" pitchFamily="34" charset="0"/>
              </a:rPr>
              <a:t>Motivációnk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Khmer UI" pitchFamily="34" charset="0"/>
            </a:endParaRPr>
          </a:p>
        </p:txBody>
      </p:sp>
      <p:pic>
        <p:nvPicPr>
          <p:cNvPr id="14" name="Picture 2" descr="C:\Users\Tomi\Downloads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46536" cy="1519174"/>
          </a:xfrm>
          <a:prstGeom prst="rect">
            <a:avLst/>
          </a:prstGeom>
          <a:noFill/>
        </p:spPr>
      </p:pic>
      <p:sp>
        <p:nvSpPr>
          <p:cNvPr id="9" name="Lekerekített téglalap 8"/>
          <p:cNvSpPr/>
          <p:nvPr/>
        </p:nvSpPr>
        <p:spPr>
          <a:xfrm>
            <a:off x="683568" y="1340768"/>
            <a:ext cx="4896544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andara" pitchFamily="34" charset="0"/>
              </a:rPr>
              <a:t>Azonos</a:t>
            </a:r>
            <a:r>
              <a:rPr lang="en-US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ndara" pitchFamily="34" charset="0"/>
              </a:rPr>
              <a:t>problémákra</a:t>
            </a:r>
            <a:r>
              <a:rPr lang="en-US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ndara" pitchFamily="34" charset="0"/>
              </a:rPr>
              <a:t>való</a:t>
            </a:r>
            <a:r>
              <a:rPr lang="en-US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ndara" pitchFamily="34" charset="0"/>
              </a:rPr>
              <a:t>közös</a:t>
            </a:r>
            <a:r>
              <a:rPr lang="en-US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ndara" pitchFamily="34" charset="0"/>
              </a:rPr>
              <a:t>útkeresés</a:t>
            </a:r>
            <a:endParaRPr lang="hu-HU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2699792" y="1988840"/>
            <a:ext cx="280831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andara" pitchFamily="34" charset="0"/>
              </a:rPr>
              <a:t>Kihívás</a:t>
            </a:r>
            <a:r>
              <a:rPr lang="en-US" sz="2000" dirty="0">
                <a:solidFill>
                  <a:schemeClr val="tx1"/>
                </a:solidFill>
                <a:latin typeface="Candara" pitchFamily="34" charset="0"/>
              </a:rPr>
              <a:t>, a </a:t>
            </a:r>
            <a:r>
              <a:rPr lang="en-US" sz="2000" dirty="0" err="1">
                <a:solidFill>
                  <a:schemeClr val="tx1"/>
                </a:solidFill>
                <a:latin typeface="Candara" pitchFamily="34" charset="0"/>
              </a:rPr>
              <a:t>gyermekek</a:t>
            </a:r>
            <a:r>
              <a:rPr lang="en-US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ndara" pitchFamily="34" charset="0"/>
              </a:rPr>
              <a:t>komplex</a:t>
            </a:r>
            <a:r>
              <a:rPr lang="en-US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ndara" pitchFamily="34" charset="0"/>
              </a:rPr>
              <a:t>fejlesztésének</a:t>
            </a:r>
            <a:r>
              <a:rPr lang="en-US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ndara" pitchFamily="34" charset="0"/>
              </a:rPr>
              <a:t>új</a:t>
            </a:r>
            <a:r>
              <a:rPr lang="en-US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ndara" pitchFamily="34" charset="0"/>
              </a:rPr>
              <a:t>szemlélete</a:t>
            </a:r>
            <a:endParaRPr lang="hu-HU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3851920" y="5661248"/>
            <a:ext cx="2664296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andara" pitchFamily="34" charset="0"/>
              </a:rPr>
              <a:t>Szakmai</a:t>
            </a:r>
            <a:r>
              <a:rPr lang="en-US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ndara" pitchFamily="34" charset="0"/>
              </a:rPr>
              <a:t>tapasztalatok</a:t>
            </a:r>
            <a:r>
              <a:rPr lang="en-US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ndara" pitchFamily="34" charset="0"/>
              </a:rPr>
              <a:t>megosztása</a:t>
            </a:r>
            <a:endParaRPr lang="hu-HU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395536" y="2276872"/>
            <a:ext cx="2016224" cy="8640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  <a:latin typeface="Candara" pitchFamily="34" charset="0"/>
              </a:rPr>
              <a:t>Szakmai lehetőségek bővülése</a:t>
            </a:r>
            <a:endParaRPr lang="hu-HU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7" name="Lekerekített téglalap 16"/>
          <p:cNvSpPr/>
          <p:nvPr/>
        </p:nvSpPr>
        <p:spPr>
          <a:xfrm>
            <a:off x="539552" y="6021288"/>
            <a:ext cx="2664296" cy="5040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andara" pitchFamily="34" charset="0"/>
              </a:rPr>
              <a:t>Szakmai</a:t>
            </a:r>
            <a:r>
              <a:rPr lang="en-US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ndara" pitchFamily="34" charset="0"/>
              </a:rPr>
              <a:t>elismerések</a:t>
            </a:r>
            <a:endParaRPr lang="hu-HU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6876256" y="5517232"/>
            <a:ext cx="2016224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andara" pitchFamily="34" charset="0"/>
              </a:rPr>
              <a:t>Megmérettetés</a:t>
            </a:r>
            <a:endParaRPr lang="hu-HU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3923928" y="3429000"/>
            <a:ext cx="1656184" cy="9361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andara" pitchFamily="34" charset="0"/>
              </a:rPr>
              <a:t>Szakmai</a:t>
            </a:r>
            <a:r>
              <a:rPr lang="en-US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ndara" pitchFamily="34" charset="0"/>
              </a:rPr>
              <a:t>kapcsolatok</a:t>
            </a:r>
            <a:r>
              <a:rPr lang="en-US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ndara" pitchFamily="34" charset="0"/>
              </a:rPr>
              <a:t>kialakítása</a:t>
            </a:r>
            <a:endParaRPr lang="hu-HU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0" name="Lekerekített téglalap 19"/>
          <p:cNvSpPr/>
          <p:nvPr/>
        </p:nvSpPr>
        <p:spPr>
          <a:xfrm>
            <a:off x="4499992" y="4725144"/>
            <a:ext cx="2592288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andara" pitchFamily="34" charset="0"/>
              </a:rPr>
              <a:t>Rutintól</a:t>
            </a:r>
            <a:r>
              <a:rPr lang="en-US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ndara" pitchFamily="34" charset="0"/>
              </a:rPr>
              <a:t>való</a:t>
            </a:r>
            <a:r>
              <a:rPr lang="en-US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ndara" pitchFamily="34" charset="0"/>
              </a:rPr>
              <a:t>eltérés</a:t>
            </a:r>
            <a:endParaRPr lang="hu-HU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22" name="Picture 3" descr="C:\Users\Gabika\Downloads\28336994_1613980065318482_4824671097094533431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02948">
            <a:off x="5789593" y="1612003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" descr="C:\Users\Gabika\Downloads\53814344_2073836079332876_5605001818145816576_o.jpg"/>
          <p:cNvPicPr>
            <a:picLocks noChangeAspect="1" noChangeArrowheads="1"/>
          </p:cNvPicPr>
          <p:nvPr/>
        </p:nvPicPr>
        <p:blipFill>
          <a:blip r:embed="rId5" cstate="print"/>
          <a:srcRect t="23602" b="7953"/>
          <a:stretch>
            <a:fillRect/>
          </a:stretch>
        </p:blipFill>
        <p:spPr bwMode="auto">
          <a:xfrm rot="189831">
            <a:off x="150161" y="3637660"/>
            <a:ext cx="3635553" cy="1866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8928992" cy="572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églalap 15"/>
          <p:cNvSpPr/>
          <p:nvPr/>
        </p:nvSpPr>
        <p:spPr>
          <a:xfrm>
            <a:off x="107504" y="980728"/>
            <a:ext cx="8928992" cy="5760640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-27384"/>
            <a:ext cx="9144000" cy="885468"/>
          </a:xfrm>
          <a:prstGeom prst="rect">
            <a:avLst/>
          </a:prstGeom>
          <a:gradFill flip="none" rotWithShape="1">
            <a:gsLst>
              <a:gs pos="4000">
                <a:srgbClr val="DDEBCF">
                  <a:alpha val="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Khmer UI" pitchFamily="34" charset="0"/>
              </a:rPr>
              <a:t>Tudás, tapasztalat megosztás</a:t>
            </a:r>
          </a:p>
        </p:txBody>
      </p:sp>
      <p:pic>
        <p:nvPicPr>
          <p:cNvPr id="14" name="Picture 2" descr="C:\Users\Tomi\Downloads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46536" cy="1519174"/>
          </a:xfrm>
          <a:prstGeom prst="rect">
            <a:avLst/>
          </a:prstGeom>
          <a:noFill/>
        </p:spPr>
      </p:pic>
      <p:sp>
        <p:nvSpPr>
          <p:cNvPr id="6" name="Lekerekített téglalap 5"/>
          <p:cNvSpPr/>
          <p:nvPr/>
        </p:nvSpPr>
        <p:spPr>
          <a:xfrm>
            <a:off x="5859518" y="4941168"/>
            <a:ext cx="2600914" cy="151216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latin typeface="Candara" pitchFamily="34" charset="0"/>
              </a:rPr>
              <a:t>Előadás</a:t>
            </a:r>
          </a:p>
          <a:p>
            <a:pPr algn="ctr"/>
            <a:endParaRPr lang="hu-HU" sz="800" dirty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r>
              <a:rPr lang="hu-HU" dirty="0">
                <a:solidFill>
                  <a:schemeClr val="tx1"/>
                </a:solidFill>
                <a:latin typeface="Candara" pitchFamily="34" charset="0"/>
              </a:rPr>
              <a:t>Gyakorlati bemutatók</a:t>
            </a:r>
          </a:p>
          <a:p>
            <a:pPr algn="ctr"/>
            <a:endParaRPr lang="hu-HU" sz="800" dirty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r>
              <a:rPr lang="hu-HU" dirty="0" err="1">
                <a:solidFill>
                  <a:schemeClr val="tx1"/>
                </a:solidFill>
                <a:latin typeface="Candara" pitchFamily="34" charset="0"/>
              </a:rPr>
              <a:t>Workshop</a:t>
            </a:r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5940150" y="3933056"/>
            <a:ext cx="2448274" cy="108012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Candara" pitchFamily="34" charset="0"/>
              </a:rPr>
              <a:t>Országos szakmai napok, hetek  több </a:t>
            </a:r>
          </a:p>
          <a:p>
            <a:pPr algn="ctr"/>
            <a:r>
              <a:rPr lang="hu-HU" sz="2000" dirty="0">
                <a:latin typeface="Candara" pitchFamily="34" charset="0"/>
              </a:rPr>
              <a:t>alkalommal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395536" y="2276872"/>
            <a:ext cx="3024336" cy="208823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latin typeface="Candara" pitchFamily="34" charset="0"/>
              </a:rPr>
              <a:t>Műhelyfoglalkozások</a:t>
            </a:r>
          </a:p>
          <a:p>
            <a:pPr algn="ctr"/>
            <a:endParaRPr lang="hu-HU" sz="800" dirty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r>
              <a:rPr lang="hu-HU" dirty="0">
                <a:solidFill>
                  <a:schemeClr val="tx1"/>
                </a:solidFill>
                <a:latin typeface="Candara" pitchFamily="34" charset="0"/>
              </a:rPr>
              <a:t>Konzultációk</a:t>
            </a:r>
          </a:p>
          <a:p>
            <a:pPr algn="ctr"/>
            <a:endParaRPr lang="hu-HU" sz="800" dirty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r>
              <a:rPr lang="hu-HU" dirty="0">
                <a:solidFill>
                  <a:schemeClr val="tx1"/>
                </a:solidFill>
                <a:latin typeface="Candara" pitchFamily="34" charset="0"/>
              </a:rPr>
              <a:t>Hospitálások</a:t>
            </a:r>
          </a:p>
          <a:p>
            <a:pPr algn="ctr"/>
            <a:endParaRPr lang="hu-HU" sz="800" dirty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r>
              <a:rPr lang="hu-HU" dirty="0">
                <a:solidFill>
                  <a:schemeClr val="tx1"/>
                </a:solidFill>
                <a:latin typeface="Candara" pitchFamily="34" charset="0"/>
              </a:rPr>
              <a:t>Közös program szervezése</a:t>
            </a:r>
          </a:p>
          <a:p>
            <a:pPr algn="ctr"/>
            <a:endParaRPr lang="hu-HU" sz="800" dirty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r>
              <a:rPr lang="hu-HU" dirty="0">
                <a:solidFill>
                  <a:schemeClr val="tx1"/>
                </a:solidFill>
                <a:latin typeface="Candara" pitchFamily="34" charset="0"/>
              </a:rPr>
              <a:t>Konferencia (Szeged)</a:t>
            </a:r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611560" y="1268760"/>
            <a:ext cx="2448274" cy="108012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Candara" pitchFamily="34" charset="0"/>
              </a:rPr>
              <a:t>Tehetségpont hálózatban való </a:t>
            </a:r>
          </a:p>
          <a:p>
            <a:pPr algn="ctr"/>
            <a:r>
              <a:rPr lang="hu-HU" sz="2000" dirty="0">
                <a:latin typeface="Candara" pitchFamily="34" charset="0"/>
              </a:rPr>
              <a:t>együttműködések</a:t>
            </a:r>
          </a:p>
        </p:txBody>
      </p:sp>
      <p:pic>
        <p:nvPicPr>
          <p:cNvPr id="10" name="Picture 2" descr="F:\2013_ÉVVÉGE\Szegedi_vendégek_2013_10_16\P1030176-1.JPG"/>
          <p:cNvPicPr>
            <a:picLocks noChangeAspect="1" noChangeArrowheads="1"/>
          </p:cNvPicPr>
          <p:nvPr/>
        </p:nvPicPr>
        <p:blipFill>
          <a:blip r:embed="rId4" cstate="print"/>
          <a:srcRect t="32727"/>
          <a:stretch>
            <a:fillRect/>
          </a:stretch>
        </p:blipFill>
        <p:spPr bwMode="auto">
          <a:xfrm rot="21344001">
            <a:off x="765103" y="4320237"/>
            <a:ext cx="4690478" cy="2366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3" descr="F:\2013_ÉVVÉGE\Szegedi_vendégek_2013_10_16\P1030211.JPG"/>
          <p:cNvPicPr>
            <a:picLocks noChangeAspect="1" noChangeArrowheads="1"/>
          </p:cNvPicPr>
          <p:nvPr/>
        </p:nvPicPr>
        <p:blipFill>
          <a:blip r:embed="rId5" cstate="print"/>
          <a:srcRect b="24307"/>
          <a:stretch>
            <a:fillRect/>
          </a:stretch>
        </p:blipFill>
        <p:spPr bwMode="auto">
          <a:xfrm rot="177229">
            <a:off x="3929577" y="1101387"/>
            <a:ext cx="4752528" cy="2697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8928992" cy="572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églalap 15"/>
          <p:cNvSpPr/>
          <p:nvPr/>
        </p:nvSpPr>
        <p:spPr>
          <a:xfrm>
            <a:off x="107504" y="980728"/>
            <a:ext cx="8928992" cy="5760640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-27384"/>
            <a:ext cx="9144000" cy="885468"/>
          </a:xfrm>
          <a:prstGeom prst="rect">
            <a:avLst/>
          </a:prstGeom>
          <a:gradFill flip="none" rotWithShape="1">
            <a:gsLst>
              <a:gs pos="4000">
                <a:srgbClr val="DDEBCF">
                  <a:alpha val="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Khmer UI" pitchFamily="34" charset="0"/>
              </a:rPr>
              <a:t>Disszeminálás</a:t>
            </a:r>
            <a:r>
              <a:rPr lang="hu-H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Khmer UI" pitchFamily="34" charset="0"/>
              </a:rPr>
              <a:t>, nemzetközi kapcsolatok</a:t>
            </a:r>
          </a:p>
        </p:txBody>
      </p:sp>
      <p:pic>
        <p:nvPicPr>
          <p:cNvPr id="14" name="Picture 2" descr="C:\Users\Tomi\Downloads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46536" cy="1519174"/>
          </a:xfrm>
          <a:prstGeom prst="rect">
            <a:avLst/>
          </a:prstGeom>
          <a:noFill/>
        </p:spPr>
      </p:pic>
      <p:graphicFrame>
        <p:nvGraphicFramePr>
          <p:cNvPr id="24" name="Diagram 23"/>
          <p:cNvGraphicFramePr/>
          <p:nvPr/>
        </p:nvGraphicFramePr>
        <p:xfrm>
          <a:off x="2483768" y="1124744"/>
          <a:ext cx="504056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7" name="Picture 3" descr="C:\Users\Gabika\Documents\Brossúra\P100023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75691">
            <a:off x="2440770" y="4747919"/>
            <a:ext cx="2664296" cy="1998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Kép 27"/>
          <p:cNvPicPr/>
          <p:nvPr/>
        </p:nvPicPr>
        <p:blipFill>
          <a:blip r:embed="rId10" cstate="print"/>
          <a:srcRect l="8708" t="10164" r="23592" b="6483"/>
          <a:stretch>
            <a:fillRect/>
          </a:stretch>
        </p:blipFill>
        <p:spPr bwMode="auto">
          <a:xfrm rot="21177319">
            <a:off x="5216478" y="4017496"/>
            <a:ext cx="3888432" cy="2646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" descr="C:\Users\Gabika\Documents\Brossúra\150522_ovi_rollup_banner_mint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9755" y="1340768"/>
            <a:ext cx="2099997" cy="4941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8928992" cy="572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églalap 15"/>
          <p:cNvSpPr/>
          <p:nvPr/>
        </p:nvSpPr>
        <p:spPr>
          <a:xfrm>
            <a:off x="107504" y="980728"/>
            <a:ext cx="8928992" cy="5760640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-27384"/>
            <a:ext cx="9144000" cy="885468"/>
          </a:xfrm>
          <a:prstGeom prst="rect">
            <a:avLst/>
          </a:prstGeom>
          <a:gradFill flip="none" rotWithShape="1">
            <a:gsLst>
              <a:gs pos="4000">
                <a:srgbClr val="DDEBCF">
                  <a:alpha val="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Khmer UI" pitchFamily="34" charset="0"/>
              </a:rPr>
              <a:t>Segítő és akadályozó tényezők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Khmer UI" pitchFamily="34" charset="0"/>
            </a:endParaRPr>
          </a:p>
        </p:txBody>
      </p:sp>
      <p:pic>
        <p:nvPicPr>
          <p:cNvPr id="14" name="Picture 2" descr="C:\Users\Tomi\Downloads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46536" cy="1519174"/>
          </a:xfrm>
          <a:prstGeom prst="rect">
            <a:avLst/>
          </a:prstGeom>
          <a:noFill/>
        </p:spPr>
      </p:pic>
      <p:sp>
        <p:nvSpPr>
          <p:cNvPr id="6" name="Lekerekített téglalap 5"/>
          <p:cNvSpPr/>
          <p:nvPr/>
        </p:nvSpPr>
        <p:spPr>
          <a:xfrm>
            <a:off x="683568" y="2204864"/>
            <a:ext cx="4248472" cy="34205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>
              <a:buFont typeface="Arial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  <a:latin typeface="Candara" pitchFamily="34" charset="0"/>
              </a:rPr>
              <a:t>Vezetői és nevelőtestületi elköteleződés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  <a:latin typeface="Candara" pitchFamily="34" charset="0"/>
              </a:rPr>
              <a:t>Pozitív hozzáállás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  <a:latin typeface="Candara" pitchFamily="34" charset="0"/>
              </a:rPr>
              <a:t>Kollektíva nyitottsága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  <a:latin typeface="Candara" pitchFamily="34" charset="0"/>
              </a:rPr>
              <a:t>Hálózati együttműködések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  <a:latin typeface="Candara" pitchFamily="34" charset="0"/>
              </a:rPr>
              <a:t>Pályázati tevékenységek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  <a:latin typeface="Candara" pitchFamily="34" charset="0"/>
              </a:rPr>
              <a:t>Új szakmai kapcsolatok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  <a:latin typeface="Candara" pitchFamily="34" charset="0"/>
              </a:rPr>
              <a:t>Szakmai rendezvények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  <a:latin typeface="Candara" pitchFamily="34" charset="0"/>
              </a:rPr>
              <a:t>Képzések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  <a:latin typeface="Candara" pitchFamily="34" charset="0"/>
              </a:rPr>
              <a:t>Honlapok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  <a:latin typeface="Candara" pitchFamily="34" charset="0"/>
              </a:rPr>
              <a:t>Civil szervezetek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  <a:latin typeface="Candara" pitchFamily="34" charset="0"/>
              </a:rPr>
              <a:t>Alapítványok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  <a:latin typeface="Candara" pitchFamily="34" charset="0"/>
              </a:rPr>
              <a:t>Szülők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  <a:latin typeface="Candara" pitchFamily="34" charset="0"/>
              </a:rPr>
              <a:t>Szakemberek</a:t>
            </a:r>
            <a:endParaRPr lang="en-US" sz="16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1944216" y="1844824"/>
            <a:ext cx="1691680" cy="3600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b="1" dirty="0">
                <a:solidFill>
                  <a:schemeClr val="tx1"/>
                </a:solidFill>
                <a:latin typeface="Candara" pitchFamily="34" charset="0"/>
              </a:rPr>
              <a:t>Támogatások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5148064" y="2206508"/>
            <a:ext cx="3096344" cy="9361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>
              <a:buFont typeface="Arial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  <a:latin typeface="Candara" pitchFamily="34" charset="0"/>
              </a:rPr>
              <a:t>Fenntartó hozzáállása, érdek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  <a:latin typeface="Candara" pitchFamily="34" charset="0"/>
              </a:rPr>
              <a:t>Nyelvi tudás hiánya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  <a:latin typeface="Candara" pitchFamily="34" charset="0"/>
              </a:rPr>
              <a:t>Forráshiány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5957404" y="1846468"/>
            <a:ext cx="1512168" cy="3600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b="1" dirty="0">
                <a:solidFill>
                  <a:schemeClr val="tx1"/>
                </a:solidFill>
                <a:latin typeface="Candara" pitchFamily="34" charset="0"/>
              </a:rPr>
              <a:t>Nehézségek</a:t>
            </a:r>
          </a:p>
        </p:txBody>
      </p:sp>
      <p:pic>
        <p:nvPicPr>
          <p:cNvPr id="10" name="Picture 4" descr="KÃ©ptalÃ¡lat a kÃ¶vetkezÅre: âakadÃ¡lyâ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1348">
            <a:off x="5642516" y="3587325"/>
            <a:ext cx="3335218" cy="2316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6" descr="KÃ©ptalÃ¡lat a kÃ¶vetkezÅre: âsikerâ"/>
          <p:cNvPicPr>
            <a:picLocks noChangeAspect="1" noChangeArrowheads="1"/>
          </p:cNvPicPr>
          <p:nvPr/>
        </p:nvPicPr>
        <p:blipFill>
          <a:blip r:embed="rId5" cstate="print"/>
          <a:srcRect l="23076"/>
          <a:stretch>
            <a:fillRect/>
          </a:stretch>
        </p:blipFill>
        <p:spPr bwMode="auto">
          <a:xfrm rot="21146460">
            <a:off x="2814061" y="4804478"/>
            <a:ext cx="2880320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8928992" cy="572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églalap 15"/>
          <p:cNvSpPr/>
          <p:nvPr/>
        </p:nvSpPr>
        <p:spPr>
          <a:xfrm>
            <a:off x="107504" y="980728"/>
            <a:ext cx="8928992" cy="5760640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-27384"/>
            <a:ext cx="9144000" cy="885468"/>
          </a:xfrm>
          <a:prstGeom prst="rect">
            <a:avLst/>
          </a:prstGeom>
          <a:gradFill flip="none" rotWithShape="1">
            <a:gsLst>
              <a:gs pos="4000">
                <a:srgbClr val="DDEBCF">
                  <a:alpha val="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Khmer UI" pitchFamily="34" charset="0"/>
              </a:rPr>
              <a:t>Mit éltünk meg?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Khmer UI" pitchFamily="34" charset="0"/>
            </a:endParaRPr>
          </a:p>
        </p:txBody>
      </p:sp>
      <p:pic>
        <p:nvPicPr>
          <p:cNvPr id="14" name="Picture 2" descr="C:\Users\Tomi\Downloads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46536" cy="1519174"/>
          </a:xfrm>
          <a:prstGeom prst="rect">
            <a:avLst/>
          </a:prstGeom>
          <a:noFill/>
        </p:spPr>
      </p:pic>
      <p:pic>
        <p:nvPicPr>
          <p:cNvPr id="2050" name="Picture 2" descr="KapcsolÃ³dÃ³ kÃ©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196752"/>
            <a:ext cx="5328591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Szövegdoboz 6"/>
          <p:cNvSpPr txBox="1"/>
          <p:nvPr/>
        </p:nvSpPr>
        <p:spPr>
          <a:xfrm>
            <a:off x="3923929" y="253528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Candara" pitchFamily="34" charset="0"/>
              </a:rPr>
              <a:t>SIKER!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012161" y="370890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latin typeface="Candara" pitchFamily="34" charset="0"/>
              </a:rPr>
              <a:t>kudarc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5004049" y="537321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latin typeface="Candara" pitchFamily="34" charset="0"/>
              </a:rPr>
              <a:t>elköteleződés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267745" y="4757082"/>
            <a:ext cx="1296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latin typeface="Candara" pitchFamily="34" charset="0"/>
              </a:rPr>
              <a:t>áldozatok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2051721" y="4109010"/>
            <a:ext cx="1224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latin typeface="Candara" pitchFamily="34" charset="0"/>
              </a:rPr>
              <a:t>csalódás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2123729" y="3460938"/>
            <a:ext cx="1152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latin typeface="Candara" pitchFamily="34" charset="0"/>
              </a:rPr>
              <a:t>kitartás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2339752" y="5405154"/>
            <a:ext cx="187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latin typeface="Candara" pitchFamily="34" charset="0"/>
              </a:rPr>
              <a:t>kemény munka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5508104" y="4500988"/>
            <a:ext cx="1584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latin typeface="Candara" pitchFamily="34" charset="0"/>
              </a:rPr>
              <a:t>jó szokások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8928992" cy="572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églalap 15"/>
          <p:cNvSpPr/>
          <p:nvPr/>
        </p:nvSpPr>
        <p:spPr>
          <a:xfrm>
            <a:off x="107504" y="980728"/>
            <a:ext cx="8928992" cy="5760640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-27384"/>
            <a:ext cx="9144000" cy="885468"/>
          </a:xfrm>
          <a:prstGeom prst="rect">
            <a:avLst/>
          </a:prstGeom>
          <a:gradFill flip="none" rotWithShape="1">
            <a:gsLst>
              <a:gs pos="4000">
                <a:srgbClr val="DDEBCF">
                  <a:alpha val="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Khmer UI" pitchFamily="34" charset="0"/>
              </a:rPr>
              <a:t>Mit kaptunk?</a:t>
            </a:r>
          </a:p>
        </p:txBody>
      </p:sp>
      <p:pic>
        <p:nvPicPr>
          <p:cNvPr id="14" name="Picture 2" descr="C:\Users\Tomi\Downloads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46536" cy="1519174"/>
          </a:xfrm>
          <a:prstGeom prst="rect">
            <a:avLst/>
          </a:prstGeom>
          <a:noFill/>
        </p:spPr>
      </p:pic>
      <p:sp>
        <p:nvSpPr>
          <p:cNvPr id="7" name="Lekerekített téglalap 6"/>
          <p:cNvSpPr/>
          <p:nvPr/>
        </p:nvSpPr>
        <p:spPr>
          <a:xfrm>
            <a:off x="1043608" y="1988840"/>
            <a:ext cx="3888432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Nagyobb</a:t>
            </a:r>
            <a:r>
              <a:rPr lang="en-US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produktivitás</a:t>
            </a:r>
            <a:endParaRPr lang="en-US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1331640" y="2636912"/>
            <a:ext cx="3888432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Partnerség</a:t>
            </a:r>
            <a:r>
              <a:rPr lang="hu-HU" dirty="0">
                <a:solidFill>
                  <a:schemeClr val="tx1"/>
                </a:solidFill>
                <a:latin typeface="Candara" pitchFamily="34" charset="0"/>
              </a:rPr>
              <a:t>-</a:t>
            </a:r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építés</a:t>
            </a:r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4572000" y="4581128"/>
            <a:ext cx="3096344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Fejlesztés</a:t>
            </a:r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4716016" y="1988840"/>
            <a:ext cx="4248472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Többoldalú</a:t>
            </a:r>
            <a:r>
              <a:rPr lang="en-US" dirty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jobb</a:t>
            </a:r>
            <a:r>
              <a:rPr lang="en-US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problémamegoldás</a:t>
            </a:r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4211960" y="3284984"/>
            <a:ext cx="2808312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Többlettudás</a:t>
            </a:r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4283968" y="2636912"/>
            <a:ext cx="3528392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Változás-változtatás</a:t>
            </a:r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1043608" y="5229200"/>
            <a:ext cx="3888432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tx1"/>
                </a:solidFill>
                <a:latin typeface="Candara" pitchFamily="34" charset="0"/>
              </a:rPr>
              <a:t>Együttműködések</a:t>
            </a:r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7" name="Lekerekített téglalap 16"/>
          <p:cNvSpPr/>
          <p:nvPr/>
        </p:nvSpPr>
        <p:spPr>
          <a:xfrm>
            <a:off x="4355976" y="5229200"/>
            <a:ext cx="3888432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Döntések</a:t>
            </a:r>
            <a:r>
              <a:rPr lang="en-US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jobb</a:t>
            </a:r>
            <a:r>
              <a:rPr lang="en-US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megértése</a:t>
            </a:r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4644008" y="3933056"/>
            <a:ext cx="2232248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Információ</a:t>
            </a:r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1691680" y="4581128"/>
            <a:ext cx="2664296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Tanulás-tanítás</a:t>
            </a:r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0" name="Lekerekített téglalap 19"/>
          <p:cNvSpPr/>
          <p:nvPr/>
        </p:nvSpPr>
        <p:spPr>
          <a:xfrm>
            <a:off x="1835696" y="3284984"/>
            <a:ext cx="2952328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tx1"/>
                </a:solidFill>
                <a:latin typeface="Candara" pitchFamily="34" charset="0"/>
              </a:rPr>
              <a:t>Fejlődés</a:t>
            </a:r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1" name="Lekerekített téglalap 20"/>
          <p:cNvSpPr/>
          <p:nvPr/>
        </p:nvSpPr>
        <p:spPr>
          <a:xfrm>
            <a:off x="179512" y="3933056"/>
            <a:ext cx="4176464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Új</a:t>
            </a:r>
            <a:r>
              <a:rPr lang="en-US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pedagógiai</a:t>
            </a:r>
            <a:r>
              <a:rPr lang="en-US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kihívás</a:t>
            </a:r>
            <a:r>
              <a:rPr lang="en-US" dirty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és</a:t>
            </a:r>
            <a:r>
              <a:rPr lang="en-US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új</a:t>
            </a:r>
            <a:r>
              <a:rPr lang="en-US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helyzetek</a:t>
            </a:r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3923928" y="1772816"/>
            <a:ext cx="1241388" cy="4104456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22" name="Picture 2" descr="C:\Users\Gabika\Desktop\micimacko-adh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5849" y="3284984"/>
            <a:ext cx="2216303" cy="262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07504" y="3356992"/>
            <a:ext cx="8928992" cy="338437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107504" y="99380"/>
            <a:ext cx="8928992" cy="116938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755576" y="3861048"/>
            <a:ext cx="37444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Candara" pitchFamily="34" charset="0"/>
              </a:rPr>
              <a:t>Honlap:</a:t>
            </a:r>
          </a:p>
          <a:p>
            <a:r>
              <a:rPr lang="hu-HU" dirty="0" err="1">
                <a:latin typeface="Candara" pitchFamily="34" charset="0"/>
              </a:rPr>
              <a:t>www.vadarvacska.hu</a:t>
            </a:r>
            <a:endParaRPr lang="hu-HU" dirty="0">
              <a:latin typeface="Candara" pitchFamily="34" charset="0"/>
            </a:endParaRPr>
          </a:p>
          <a:p>
            <a:endParaRPr lang="hu-HU" dirty="0">
              <a:latin typeface="Candara" pitchFamily="34" charset="0"/>
            </a:endParaRPr>
          </a:p>
          <a:p>
            <a:r>
              <a:rPr lang="hu-HU" sz="2000" b="1" dirty="0">
                <a:latin typeface="Candara" pitchFamily="34" charset="0"/>
              </a:rPr>
              <a:t>E-mail:</a:t>
            </a:r>
          </a:p>
          <a:p>
            <a:r>
              <a:rPr lang="hu-HU" dirty="0" err="1">
                <a:latin typeface="Candara" pitchFamily="34" charset="0"/>
              </a:rPr>
              <a:t>vadarvacska.ovi</a:t>
            </a:r>
            <a:r>
              <a:rPr lang="hu-HU" dirty="0">
                <a:latin typeface="Candara" pitchFamily="34" charset="0"/>
              </a:rPr>
              <a:t>@</a:t>
            </a:r>
            <a:r>
              <a:rPr lang="hu-HU" dirty="0" err="1">
                <a:latin typeface="Candara" pitchFamily="34" charset="0"/>
              </a:rPr>
              <a:t>gmail.com</a:t>
            </a:r>
            <a:endParaRPr lang="hu-HU" dirty="0">
              <a:latin typeface="Candara" pitchFamily="34" charset="0"/>
            </a:endParaRPr>
          </a:p>
          <a:p>
            <a:endParaRPr lang="hu-HU" dirty="0">
              <a:latin typeface="Candara" pitchFamily="34" charset="0"/>
            </a:endParaRPr>
          </a:p>
          <a:p>
            <a:r>
              <a:rPr lang="de-DE" sz="2000" b="1" dirty="0">
                <a:latin typeface="Candara" pitchFamily="34" charset="0"/>
              </a:rPr>
              <a:t>Tel.:</a:t>
            </a:r>
          </a:p>
          <a:p>
            <a:r>
              <a:rPr lang="de-DE" dirty="0">
                <a:latin typeface="Candara" pitchFamily="34" charset="0"/>
              </a:rPr>
              <a:t>+36 30 246 3413</a:t>
            </a:r>
            <a:endParaRPr lang="hu-HU" dirty="0">
              <a:latin typeface="Candara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07504" y="1340768"/>
            <a:ext cx="8953854" cy="1944216"/>
          </a:xfrm>
          <a:prstGeom prst="rect">
            <a:avLst/>
          </a:prstGeom>
          <a:gradFill flip="none" rotWithShape="1">
            <a:gsLst>
              <a:gs pos="4000">
                <a:srgbClr val="DDEBCF">
                  <a:alpha val="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>
                <a:solidFill>
                  <a:schemeClr val="tx1"/>
                </a:solidFill>
                <a:latin typeface="Candara" pitchFamily="34" charset="0"/>
              </a:rPr>
              <a:t>Köszönöm a megtisztelő figyelmet!</a:t>
            </a:r>
          </a:p>
        </p:txBody>
      </p:sp>
      <p:pic>
        <p:nvPicPr>
          <p:cNvPr id="9" name="Kép 8" descr="D:\Dokumentumok\Képanyagok\vadarvacska_logo2_atlatszo.png"/>
          <p:cNvPicPr/>
          <p:nvPr/>
        </p:nvPicPr>
        <p:blipFill>
          <a:blip r:embed="rId2" cstate="print"/>
          <a:srcRect t="17375" b="50579"/>
          <a:stretch>
            <a:fillRect/>
          </a:stretch>
        </p:blipFill>
        <p:spPr bwMode="auto">
          <a:xfrm>
            <a:off x="4407718" y="114870"/>
            <a:ext cx="4556770" cy="126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8928992" cy="572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églalap 7"/>
          <p:cNvSpPr/>
          <p:nvPr/>
        </p:nvSpPr>
        <p:spPr>
          <a:xfrm>
            <a:off x="107504" y="980728"/>
            <a:ext cx="8928992" cy="5760640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-27384"/>
            <a:ext cx="9144000" cy="885468"/>
          </a:xfrm>
          <a:prstGeom prst="rect">
            <a:avLst/>
          </a:prstGeom>
          <a:gradFill flip="none" rotWithShape="1">
            <a:gsLst>
              <a:gs pos="4000">
                <a:srgbClr val="DDEBCF">
                  <a:alpha val="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Khmer UI" pitchFamily="34" charset="0"/>
              </a:rPr>
              <a:t>Áttekintés</a:t>
            </a:r>
          </a:p>
        </p:txBody>
      </p:sp>
      <p:sp>
        <p:nvSpPr>
          <p:cNvPr id="4" name="Ötszög 3"/>
          <p:cNvSpPr/>
          <p:nvPr/>
        </p:nvSpPr>
        <p:spPr>
          <a:xfrm>
            <a:off x="1331640" y="2132856"/>
            <a:ext cx="4680520" cy="648072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  <a:latin typeface="Candara" pitchFamily="34" charset="0"/>
              </a:rPr>
              <a:t>Eredmények bemutatása</a:t>
            </a:r>
          </a:p>
        </p:txBody>
      </p:sp>
      <p:sp>
        <p:nvSpPr>
          <p:cNvPr id="6" name="Sávnyíl 5"/>
          <p:cNvSpPr/>
          <p:nvPr/>
        </p:nvSpPr>
        <p:spPr>
          <a:xfrm>
            <a:off x="5793642" y="2132856"/>
            <a:ext cx="792088" cy="648072"/>
          </a:xfrm>
          <a:prstGeom prst="chevr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" name="Ötszög 6"/>
          <p:cNvSpPr/>
          <p:nvPr/>
        </p:nvSpPr>
        <p:spPr>
          <a:xfrm>
            <a:off x="1835696" y="3068960"/>
            <a:ext cx="4680520" cy="648072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  <a:latin typeface="Candara" pitchFamily="34" charset="0"/>
              </a:rPr>
              <a:t>Sajátos kapcsolati hálók</a:t>
            </a:r>
          </a:p>
        </p:txBody>
      </p:sp>
      <p:sp>
        <p:nvSpPr>
          <p:cNvPr id="9" name="Sávnyíl 8"/>
          <p:cNvSpPr/>
          <p:nvPr/>
        </p:nvSpPr>
        <p:spPr>
          <a:xfrm>
            <a:off x="6300192" y="3068960"/>
            <a:ext cx="792088" cy="648072"/>
          </a:xfrm>
          <a:prstGeom prst="chevr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0" name="Ötszög 9"/>
          <p:cNvSpPr/>
          <p:nvPr/>
        </p:nvSpPr>
        <p:spPr>
          <a:xfrm>
            <a:off x="2339752" y="4005064"/>
            <a:ext cx="4680520" cy="648072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  <a:latin typeface="Candara" pitchFamily="34" charset="0"/>
              </a:rPr>
              <a:t>Disszeminálás</a:t>
            </a:r>
            <a:r>
              <a:rPr lang="hu-HU" sz="2000" dirty="0">
                <a:solidFill>
                  <a:schemeClr val="tx1"/>
                </a:solidFill>
                <a:latin typeface="Candara" pitchFamily="34" charset="0"/>
              </a:rPr>
              <a:t>, tudásmegosztás</a:t>
            </a:r>
          </a:p>
        </p:txBody>
      </p:sp>
      <p:sp>
        <p:nvSpPr>
          <p:cNvPr id="11" name="Sávnyíl 10"/>
          <p:cNvSpPr/>
          <p:nvPr/>
        </p:nvSpPr>
        <p:spPr>
          <a:xfrm>
            <a:off x="6804248" y="4005064"/>
            <a:ext cx="792088" cy="648072"/>
          </a:xfrm>
          <a:prstGeom prst="chevr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2" name="Ötszög 11"/>
          <p:cNvSpPr/>
          <p:nvPr/>
        </p:nvSpPr>
        <p:spPr>
          <a:xfrm>
            <a:off x="2843808" y="4941168"/>
            <a:ext cx="4680520" cy="648072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  <a:latin typeface="Candara" pitchFamily="34" charset="0"/>
              </a:rPr>
              <a:t>Segítő és akadályozó tényezők</a:t>
            </a:r>
          </a:p>
        </p:txBody>
      </p:sp>
      <p:sp>
        <p:nvSpPr>
          <p:cNvPr id="13" name="Sávnyíl 12"/>
          <p:cNvSpPr/>
          <p:nvPr/>
        </p:nvSpPr>
        <p:spPr>
          <a:xfrm>
            <a:off x="7308304" y="4941168"/>
            <a:ext cx="792088" cy="648072"/>
          </a:xfrm>
          <a:prstGeom prst="chevr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4" name="Ötszög 13"/>
          <p:cNvSpPr/>
          <p:nvPr/>
        </p:nvSpPr>
        <p:spPr>
          <a:xfrm>
            <a:off x="3347864" y="5877272"/>
            <a:ext cx="4680520" cy="648072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  <a:latin typeface="Candara" pitchFamily="34" charset="0"/>
              </a:rPr>
              <a:t>Mit éltünk meg, mit kaptunk?</a:t>
            </a:r>
          </a:p>
        </p:txBody>
      </p:sp>
      <p:sp>
        <p:nvSpPr>
          <p:cNvPr id="15" name="Sávnyíl 14"/>
          <p:cNvSpPr/>
          <p:nvPr/>
        </p:nvSpPr>
        <p:spPr>
          <a:xfrm>
            <a:off x="7812360" y="5877272"/>
            <a:ext cx="792088" cy="648072"/>
          </a:xfrm>
          <a:prstGeom prst="chevr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6" name="Ötszög 15"/>
          <p:cNvSpPr/>
          <p:nvPr/>
        </p:nvSpPr>
        <p:spPr>
          <a:xfrm>
            <a:off x="827584" y="1196752"/>
            <a:ext cx="4680520" cy="648072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  <a:latin typeface="Candara" pitchFamily="34" charset="0"/>
              </a:rPr>
              <a:t>Tehetségpont hálózati működésünk</a:t>
            </a:r>
          </a:p>
        </p:txBody>
      </p:sp>
      <p:sp>
        <p:nvSpPr>
          <p:cNvPr id="17" name="Sávnyíl 16"/>
          <p:cNvSpPr/>
          <p:nvPr/>
        </p:nvSpPr>
        <p:spPr>
          <a:xfrm>
            <a:off x="5292080" y="1196752"/>
            <a:ext cx="792088" cy="648072"/>
          </a:xfrm>
          <a:prstGeom prst="chevr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8" name="Picture 2" descr="C:\Users\Tomi\Downloads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46536" cy="1519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8928992" cy="572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églalap 15"/>
          <p:cNvSpPr/>
          <p:nvPr/>
        </p:nvSpPr>
        <p:spPr>
          <a:xfrm>
            <a:off x="107504" y="980728"/>
            <a:ext cx="8928992" cy="5760640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-27384"/>
            <a:ext cx="9144000" cy="885468"/>
          </a:xfrm>
          <a:prstGeom prst="rect">
            <a:avLst/>
          </a:prstGeom>
          <a:gradFill flip="none" rotWithShape="1">
            <a:gsLst>
              <a:gs pos="4000">
                <a:srgbClr val="DDEBCF">
                  <a:alpha val="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Khmer UI" pitchFamily="34" charset="0"/>
              </a:rPr>
              <a:t>Hogyan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Khmer UI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Khmer UI" pitchFamily="34" charset="0"/>
              </a:rPr>
              <a:t>történt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Khmer UI" pitchFamily="34" charset="0"/>
              </a:rPr>
              <a:t> </a:t>
            </a:r>
            <a:r>
              <a:rPr lang="hu-H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Khmer UI" pitchFamily="34" charset="0"/>
              </a:rPr>
              <a:t>a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Khmer UI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Khmer UI" pitchFamily="34" charset="0"/>
              </a:rPr>
              <a:t>Vadárvácska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Khmer UI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Khmer UI" pitchFamily="34" charset="0"/>
              </a:rPr>
              <a:t>Óvodában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Khmer UI" pitchFamily="34" charset="0"/>
              </a:rPr>
              <a:t>?</a:t>
            </a:r>
          </a:p>
        </p:txBody>
      </p:sp>
      <p:pic>
        <p:nvPicPr>
          <p:cNvPr id="14" name="Picture 2" descr="C:\Users\Tomi\Downloads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46536" cy="1519174"/>
          </a:xfrm>
          <a:prstGeom prst="rect">
            <a:avLst/>
          </a:prstGeom>
          <a:noFill/>
        </p:spPr>
      </p:pic>
      <p:cxnSp>
        <p:nvCxnSpPr>
          <p:cNvPr id="10" name="Egyenes összekötő 9"/>
          <p:cNvCxnSpPr/>
          <p:nvPr/>
        </p:nvCxnSpPr>
        <p:spPr>
          <a:xfrm>
            <a:off x="4175812" y="3825389"/>
            <a:ext cx="0" cy="457926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845514" y="3805138"/>
            <a:ext cx="7330008" cy="13155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1421578" y="3825389"/>
            <a:ext cx="0" cy="457926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949970" y="3303403"/>
            <a:ext cx="0" cy="457926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908896" y="3299059"/>
            <a:ext cx="0" cy="457926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kerekített téglalap 19"/>
          <p:cNvSpPr/>
          <p:nvPr/>
        </p:nvSpPr>
        <p:spPr>
          <a:xfrm>
            <a:off x="179512" y="2817277"/>
            <a:ext cx="1440160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Felkészülés</a:t>
            </a:r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1" name="Lekerekített téglalap 20"/>
          <p:cNvSpPr/>
          <p:nvPr/>
        </p:nvSpPr>
        <p:spPr>
          <a:xfrm>
            <a:off x="557482" y="4320480"/>
            <a:ext cx="1728192" cy="5760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latin typeface="Candara" pitchFamily="34" charset="0"/>
              </a:rPr>
              <a:t>Közös döntés, elköteleződés</a:t>
            </a:r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2" name="Lekerekített téglalap 21"/>
          <p:cNvSpPr/>
          <p:nvPr/>
        </p:nvSpPr>
        <p:spPr>
          <a:xfrm>
            <a:off x="4121734" y="2673261"/>
            <a:ext cx="1656184" cy="5760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Együtt</a:t>
            </a:r>
            <a:r>
              <a:rPr lang="en-US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gondolkodás</a:t>
            </a:r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3" name="Lekerekített téglalap 22"/>
          <p:cNvSpPr/>
          <p:nvPr/>
        </p:nvSpPr>
        <p:spPr>
          <a:xfrm>
            <a:off x="6174106" y="2745269"/>
            <a:ext cx="2808312" cy="432048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Candara" pitchFamily="34" charset="0"/>
              </a:rPr>
              <a:t>Tehetségpont</a:t>
            </a:r>
            <a:r>
              <a:rPr lang="en-US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ndara" pitchFamily="34" charset="0"/>
              </a:rPr>
              <a:t>regisztráció</a:t>
            </a:r>
            <a:endParaRPr lang="hu-HU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Lekerekített téglalap 23"/>
          <p:cNvSpPr/>
          <p:nvPr/>
        </p:nvSpPr>
        <p:spPr>
          <a:xfrm>
            <a:off x="2429690" y="4320480"/>
            <a:ext cx="3528392" cy="22768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>
              <a:buFont typeface="Arial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ndara" pitchFamily="34" charset="0"/>
              </a:rPr>
              <a:t>Folyamatot segítő, támogató tevékenységek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ndara" pitchFamily="34" charset="0"/>
              </a:rPr>
              <a:t>Vezetői attitűd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ndara" pitchFamily="34" charset="0"/>
              </a:rPr>
              <a:t>Pedagógusok erősségére épülő továbbképzéseken való részvétel intézményi szinten MATEHETSZ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ndara" pitchFamily="34" charset="0"/>
              </a:rPr>
              <a:t>(FAT, PAT)</a:t>
            </a:r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5" name="Lekerekített téglalap 24"/>
          <p:cNvSpPr/>
          <p:nvPr/>
        </p:nvSpPr>
        <p:spPr>
          <a:xfrm>
            <a:off x="2096545" y="2817277"/>
            <a:ext cx="1656184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Továbbképzés</a:t>
            </a:r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6" name="Jobbra nyíl 25"/>
          <p:cNvSpPr/>
          <p:nvPr/>
        </p:nvSpPr>
        <p:spPr>
          <a:xfrm>
            <a:off x="7529628" y="3505236"/>
            <a:ext cx="936104" cy="648072"/>
          </a:xfrm>
          <a:prstGeom prst="rightArrow">
            <a:avLst>
              <a:gd name="adj1" fmla="val 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Lekerekített téglalap 26"/>
          <p:cNvSpPr/>
          <p:nvPr/>
        </p:nvSpPr>
        <p:spPr>
          <a:xfrm>
            <a:off x="6138534" y="4320480"/>
            <a:ext cx="1224136" cy="5760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Kihívás</a:t>
            </a:r>
            <a:r>
              <a:rPr lang="en-US" dirty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motiváció</a:t>
            </a:r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29" name="Picture 4" descr="KapcsolÃ³dÃ³ kÃ©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030953"/>
            <a:ext cx="1800200" cy="1350375"/>
          </a:xfrm>
          <a:prstGeom prst="ellipse">
            <a:avLst/>
          </a:prstGeom>
          <a:ln w="158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Picture 10" descr="KÃ©ptalÃ¡lat a kÃ¶vetkezÅre: âpittogram emberekâ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052736"/>
            <a:ext cx="1656184" cy="1656184"/>
          </a:xfrm>
          <a:prstGeom prst="ellipse">
            <a:avLst/>
          </a:prstGeom>
          <a:ln w="158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35" name="Egyenes összekötő 34"/>
          <p:cNvCxnSpPr/>
          <p:nvPr/>
        </p:nvCxnSpPr>
        <p:spPr>
          <a:xfrm>
            <a:off x="2933746" y="3303403"/>
            <a:ext cx="0" cy="457926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/>
          <p:cNvCxnSpPr/>
          <p:nvPr/>
        </p:nvCxnSpPr>
        <p:spPr>
          <a:xfrm>
            <a:off x="6750170" y="3825389"/>
            <a:ext cx="0" cy="457926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>
            <a:off x="7830290" y="3303403"/>
            <a:ext cx="0" cy="457926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KÃ©ptalÃ¡lat a kÃ¶vetkezÅre: âemberek rajzâ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1052736"/>
            <a:ext cx="1733539" cy="1519437"/>
          </a:xfrm>
          <a:prstGeom prst="ellipse">
            <a:avLst/>
          </a:prstGeom>
          <a:ln w="158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8928992" cy="572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églalap 15"/>
          <p:cNvSpPr/>
          <p:nvPr/>
        </p:nvSpPr>
        <p:spPr>
          <a:xfrm>
            <a:off x="107504" y="980728"/>
            <a:ext cx="8928992" cy="5760640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-27384"/>
            <a:ext cx="9144000" cy="885468"/>
          </a:xfrm>
          <a:prstGeom prst="rect">
            <a:avLst/>
          </a:prstGeom>
          <a:gradFill flip="none" rotWithShape="1">
            <a:gsLst>
              <a:gs pos="4000">
                <a:srgbClr val="DDEBCF">
                  <a:alpha val="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Khmer UI" pitchFamily="34" charset="0"/>
              </a:rPr>
              <a:t>Regisztráció és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Khmer UI" pitchFamily="34" charset="0"/>
              </a:rPr>
              <a:t>Akkred</a:t>
            </a:r>
            <a:r>
              <a:rPr lang="hu-H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Khmer UI" pitchFamily="34" charset="0"/>
              </a:rPr>
              <a:t>it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Khmer UI" pitchFamily="34" charset="0"/>
              </a:rPr>
              <a:t>áció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Khmer UI" pitchFamily="34" charset="0"/>
            </a:endParaRPr>
          </a:p>
        </p:txBody>
      </p:sp>
      <p:pic>
        <p:nvPicPr>
          <p:cNvPr id="14" name="Picture 2" descr="C:\Users\Tomi\Downloads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46536" cy="1519174"/>
          </a:xfrm>
          <a:prstGeom prst="rect">
            <a:avLst/>
          </a:prstGeom>
          <a:noFill/>
        </p:spPr>
      </p:pic>
      <p:sp>
        <p:nvSpPr>
          <p:cNvPr id="6" name="Jobbra nyíl 5"/>
          <p:cNvSpPr/>
          <p:nvPr/>
        </p:nvSpPr>
        <p:spPr>
          <a:xfrm rot="5400000">
            <a:off x="6696236" y="2528900"/>
            <a:ext cx="648072" cy="576064"/>
          </a:xfrm>
          <a:prstGeom prst="rightArrow">
            <a:avLst>
              <a:gd name="adj1" fmla="val 50000"/>
              <a:gd name="adj2" fmla="val 6245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kerekített téglalap 6"/>
          <p:cNvSpPr/>
          <p:nvPr/>
        </p:nvSpPr>
        <p:spPr>
          <a:xfrm>
            <a:off x="467544" y="1340768"/>
            <a:ext cx="4032448" cy="6480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>
              <a:buFont typeface="Arial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  <a:latin typeface="Candara" pitchFamily="34" charset="0"/>
              </a:rPr>
              <a:t>NTP pályázatokban való részvétel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  <a:latin typeface="Candara" pitchFamily="34" charset="0"/>
              </a:rPr>
              <a:t>Eszközök biztosítottsága</a:t>
            </a:r>
            <a:endParaRPr lang="hu-HU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5364088" y="1052736"/>
            <a:ext cx="3456384" cy="136815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>
              <a:buFont typeface="Arial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ndara" pitchFamily="34" charset="0"/>
              </a:rPr>
              <a:t>Minőségi munka fejlődése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ndara" pitchFamily="34" charset="0"/>
              </a:rPr>
              <a:t>Innováció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ndara" pitchFamily="34" charset="0"/>
              </a:rPr>
              <a:t>Újabb tehetségműhelyek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ndara" pitchFamily="34" charset="0"/>
              </a:rPr>
              <a:t>Programok kidolgozása</a:t>
            </a:r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4211960" y="3212976"/>
            <a:ext cx="4032448" cy="34563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>
              <a:buFont typeface="Arial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ndara" pitchFamily="34" charset="0"/>
              </a:rPr>
              <a:t>Akkreditációra való felkészülés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ndara" pitchFamily="34" charset="0"/>
              </a:rPr>
              <a:t>MATEHETSZ konferenciái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ndara" pitchFamily="34" charset="0"/>
              </a:rPr>
              <a:t>Szakértői támogatások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ndara" pitchFamily="34" charset="0"/>
              </a:rPr>
              <a:t>Online: http://matehetsz.hu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ndara" pitchFamily="34" charset="0"/>
              </a:rPr>
              <a:t>Rendszerbe került a tehetséggondozás intézményi szinten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ndara" pitchFamily="34" charset="0"/>
              </a:rPr>
              <a:t>4 tehetségműhely működése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ndara" pitchFamily="34" charset="0"/>
              </a:rPr>
              <a:t>Tehetségpontokkal való együttműködés</a:t>
            </a:r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" name="Jobbra nyíl 9"/>
          <p:cNvSpPr/>
          <p:nvPr/>
        </p:nvSpPr>
        <p:spPr>
          <a:xfrm>
            <a:off x="4617113" y="1385881"/>
            <a:ext cx="648072" cy="576064"/>
          </a:xfrm>
          <a:prstGeom prst="rightArrow">
            <a:avLst>
              <a:gd name="adj1" fmla="val 50000"/>
              <a:gd name="adj2" fmla="val 6245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 descr="D:\Mentés\Desktop\akkrekival_tehetsegpont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517232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 cstate="print"/>
          <a:srcRect l="16537" t="8400" r="33851" b="54866"/>
          <a:stretch>
            <a:fillRect/>
          </a:stretch>
        </p:blipFill>
        <p:spPr bwMode="auto">
          <a:xfrm>
            <a:off x="107504" y="4481886"/>
            <a:ext cx="4032448" cy="1679497"/>
          </a:xfrm>
          <a:prstGeom prst="rect">
            <a:avLst/>
          </a:prstGeom>
          <a:ln w="158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Lekerekített téglalap 16"/>
          <p:cNvSpPr/>
          <p:nvPr/>
        </p:nvSpPr>
        <p:spPr>
          <a:xfrm>
            <a:off x="7964760" y="4941168"/>
            <a:ext cx="999728" cy="5040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179388" indent="-179388" algn="ctr"/>
            <a:r>
              <a:rPr lang="hu-HU" sz="2800" b="1" dirty="0">
                <a:solidFill>
                  <a:schemeClr val="tx1"/>
                </a:solidFill>
                <a:latin typeface="Candara" pitchFamily="34" charset="0"/>
              </a:rPr>
              <a:t>2013</a:t>
            </a:r>
            <a:endParaRPr lang="hu-HU" sz="2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026" name="Picture 2" descr="F:\Gazdagító pályázat 2014\Jutka_Ibolya\Képek\Eszközök\P13400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2132856"/>
            <a:ext cx="3011827" cy="2258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8928992" cy="572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églalap 15"/>
          <p:cNvSpPr/>
          <p:nvPr/>
        </p:nvSpPr>
        <p:spPr>
          <a:xfrm>
            <a:off x="107504" y="980728"/>
            <a:ext cx="8928992" cy="5760640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-27384"/>
            <a:ext cx="9144000" cy="885468"/>
          </a:xfrm>
          <a:prstGeom prst="rect">
            <a:avLst/>
          </a:prstGeom>
          <a:gradFill flip="none" rotWithShape="1">
            <a:gsLst>
              <a:gs pos="4000">
                <a:srgbClr val="DDEBCF">
                  <a:alpha val="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Khmer UI" pitchFamily="34" charset="0"/>
              </a:rPr>
              <a:t>Hálózat</a:t>
            </a:r>
            <a:r>
              <a:rPr lang="hu-H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Khmer UI" pitchFamily="34" charset="0"/>
              </a:rPr>
              <a:t>i tevékenységek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Khmer UI" pitchFamily="34" charset="0"/>
            </a:endParaRPr>
          </a:p>
        </p:txBody>
      </p:sp>
      <p:pic>
        <p:nvPicPr>
          <p:cNvPr id="14" name="Picture 2" descr="C:\Users\Tomi\Downloads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46536" cy="151917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17220" t="9420" r="28470" b="43482"/>
          <a:stretch>
            <a:fillRect/>
          </a:stretch>
        </p:blipFill>
        <p:spPr bwMode="auto">
          <a:xfrm>
            <a:off x="5032851" y="4210550"/>
            <a:ext cx="3859629" cy="1882746"/>
          </a:xfrm>
          <a:prstGeom prst="rect">
            <a:avLst/>
          </a:prstGeom>
          <a:ln w="158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 l="24518" t="37217" r="24532" b="5753"/>
          <a:stretch>
            <a:fillRect/>
          </a:stretch>
        </p:blipFill>
        <p:spPr bwMode="auto">
          <a:xfrm>
            <a:off x="251520" y="3717032"/>
            <a:ext cx="4688992" cy="2952328"/>
          </a:xfrm>
          <a:prstGeom prst="rect">
            <a:avLst/>
          </a:prstGeom>
          <a:ln w="158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Lekerekített téglalap 7"/>
          <p:cNvSpPr/>
          <p:nvPr/>
        </p:nvSpPr>
        <p:spPr>
          <a:xfrm>
            <a:off x="1403648" y="1439670"/>
            <a:ext cx="5400600" cy="12692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buFont typeface="Arial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ndara" pitchFamily="34" charset="0"/>
              </a:rPr>
              <a:t>Több MATEHETSZ pályázati lehetőség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ndara" pitchFamily="34" charset="0"/>
              </a:rPr>
              <a:t>Gazdagító programpárok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ndara" pitchFamily="34" charset="0"/>
              </a:rPr>
              <a:t>Szülőkkel való együttműködés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ndara" pitchFamily="34" charset="0"/>
              </a:rPr>
              <a:t>Innovációk, gazdagító programok</a:t>
            </a:r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1691680" y="2852936"/>
            <a:ext cx="5544616" cy="5040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Újabb akkreditáció, minőségi többlet bemutatása</a:t>
            </a:r>
            <a:endParaRPr lang="hu-HU" sz="20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3" name="Kép 12" descr="D:\Mentés\Desktop\akkrekival_tehetsegpont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2708920"/>
            <a:ext cx="118720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ekerekített téglalap 14"/>
          <p:cNvSpPr/>
          <p:nvPr/>
        </p:nvSpPr>
        <p:spPr>
          <a:xfrm>
            <a:off x="7596336" y="2132856"/>
            <a:ext cx="999728" cy="5040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179388" indent="-179388" algn="ctr"/>
            <a:r>
              <a:rPr lang="hu-H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2016</a:t>
            </a:r>
            <a:endParaRPr lang="hu-H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8928992" cy="572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églalap 15"/>
          <p:cNvSpPr/>
          <p:nvPr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-27384"/>
            <a:ext cx="9144000" cy="885468"/>
          </a:xfrm>
          <a:prstGeom prst="rect">
            <a:avLst/>
          </a:prstGeom>
          <a:gradFill flip="none" rotWithShape="1">
            <a:gsLst>
              <a:gs pos="4000">
                <a:srgbClr val="DDEBCF">
                  <a:alpha val="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Khmer UI" pitchFamily="34" charset="0"/>
              </a:rPr>
              <a:t>Kapcsolati háló bővülés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Khmer UI" pitchFamily="34" charset="0"/>
            </a:endParaRPr>
          </a:p>
        </p:txBody>
      </p:sp>
      <p:pic>
        <p:nvPicPr>
          <p:cNvPr id="14" name="Picture 2" descr="C:\Users\Tomi\Downloads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46536" cy="1519174"/>
          </a:xfrm>
          <a:prstGeom prst="rect">
            <a:avLst/>
          </a:prstGeom>
          <a:noFill/>
        </p:spPr>
      </p:pic>
      <p:sp>
        <p:nvSpPr>
          <p:cNvPr id="23" name="Kanyar jobbra 22"/>
          <p:cNvSpPr/>
          <p:nvPr/>
        </p:nvSpPr>
        <p:spPr>
          <a:xfrm rot="10800000">
            <a:off x="1403648" y="3861048"/>
            <a:ext cx="648072" cy="648072"/>
          </a:xfrm>
          <a:prstGeom prst="ben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683568" y="3018542"/>
            <a:ext cx="3384376" cy="72008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Candara" pitchFamily="34" charset="0"/>
              </a:rPr>
              <a:t>ERASMUS+ pályázatban való partnerségi kapcsolat</a:t>
            </a:r>
            <a:endParaRPr lang="hu-HU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Kanyar jobbra 23"/>
          <p:cNvSpPr/>
          <p:nvPr/>
        </p:nvSpPr>
        <p:spPr>
          <a:xfrm rot="10800000">
            <a:off x="2411760" y="4797152"/>
            <a:ext cx="648072" cy="648072"/>
          </a:xfrm>
          <a:prstGeom prst="ben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3131840" y="4962758"/>
            <a:ext cx="2880320" cy="8640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  <a:latin typeface="Candara" pitchFamily="34" charset="0"/>
              </a:rPr>
              <a:t>ERASMUS+ pályázat </a:t>
            </a:r>
            <a:r>
              <a:rPr lang="hu-HU" sz="2000" dirty="0" err="1">
                <a:solidFill>
                  <a:schemeClr val="tx1"/>
                </a:solidFill>
                <a:latin typeface="Candara" pitchFamily="34" charset="0"/>
              </a:rPr>
              <a:t>leader</a:t>
            </a:r>
            <a:r>
              <a:rPr lang="hu-HU" sz="2000" dirty="0">
                <a:solidFill>
                  <a:schemeClr val="tx1"/>
                </a:solidFill>
                <a:latin typeface="Candara" pitchFamily="34" charset="0"/>
              </a:rPr>
              <a:t> szerepben 2018</a:t>
            </a:r>
            <a:endParaRPr lang="hu-HU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7" name="Ellipszis 26"/>
          <p:cNvSpPr/>
          <p:nvPr/>
        </p:nvSpPr>
        <p:spPr>
          <a:xfrm>
            <a:off x="4427984" y="3356992"/>
            <a:ext cx="4104456" cy="15841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2" descr="C:\Users\Tomi\Desktop\cropped-1_etsnlogo_fullcol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645024"/>
            <a:ext cx="3071834" cy="943967"/>
          </a:xfrm>
          <a:prstGeom prst="rect">
            <a:avLst/>
          </a:prstGeom>
          <a:noFill/>
        </p:spPr>
      </p:pic>
      <p:sp>
        <p:nvSpPr>
          <p:cNvPr id="13" name="Lekerekített téglalap 12"/>
          <p:cNvSpPr/>
          <p:nvPr/>
        </p:nvSpPr>
        <p:spPr>
          <a:xfrm>
            <a:off x="2123728" y="4026654"/>
            <a:ext cx="2736304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  <a:latin typeface="Candara" pitchFamily="34" charset="0"/>
              </a:rPr>
              <a:t>Európai Tehetségpont hálózat</a:t>
            </a:r>
            <a:endParaRPr lang="hu-HU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5" name="Ellipszis feliratnak 24"/>
          <p:cNvSpPr/>
          <p:nvPr/>
        </p:nvSpPr>
        <p:spPr>
          <a:xfrm rot="1798737">
            <a:off x="6255010" y="4695741"/>
            <a:ext cx="2316938" cy="1880596"/>
          </a:xfrm>
          <a:prstGeom prst="wedgeEllipseCallout">
            <a:avLst>
              <a:gd name="adj1" fmla="val -56117"/>
              <a:gd name="adj2" fmla="val 29436"/>
            </a:avLst>
          </a:prstGeom>
          <a:solidFill>
            <a:schemeClr val="bg1">
              <a:lumMod val="95000"/>
            </a:schemeClr>
          </a:solidFill>
          <a:ln>
            <a:solidFill>
              <a:srgbClr val="7A5E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övegdoboz 25"/>
          <p:cNvSpPr txBox="1"/>
          <p:nvPr/>
        </p:nvSpPr>
        <p:spPr>
          <a:xfrm>
            <a:off x="6588224" y="519155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Fenntartó nem engedélyezte a megvalósítást</a:t>
            </a:r>
          </a:p>
        </p:txBody>
      </p:sp>
      <p:pic>
        <p:nvPicPr>
          <p:cNvPr id="2050" name="Picture 2" descr="F:\2017 január Óvodai képek\2017 02 24 Tallinn\2017 02 25-28 Tallinn\17078493_1259616840752790_24862827_n.jpg"/>
          <p:cNvPicPr>
            <a:picLocks noChangeAspect="1" noChangeArrowheads="1"/>
          </p:cNvPicPr>
          <p:nvPr/>
        </p:nvPicPr>
        <p:blipFill>
          <a:blip r:embed="rId5" cstate="print">
            <a:lum bright="14000" contrast="7000"/>
          </a:blip>
          <a:srcRect t="22641"/>
          <a:stretch>
            <a:fillRect/>
          </a:stretch>
        </p:blipFill>
        <p:spPr bwMode="auto">
          <a:xfrm>
            <a:off x="4499993" y="1052736"/>
            <a:ext cx="417646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8928992" cy="572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églalap 15"/>
          <p:cNvSpPr/>
          <p:nvPr/>
        </p:nvSpPr>
        <p:spPr>
          <a:xfrm>
            <a:off x="107504" y="980728"/>
            <a:ext cx="8928992" cy="5760640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-27384"/>
            <a:ext cx="9144000" cy="885468"/>
          </a:xfrm>
          <a:prstGeom prst="rect">
            <a:avLst/>
          </a:prstGeom>
          <a:gradFill flip="none" rotWithShape="1">
            <a:gsLst>
              <a:gs pos="4000">
                <a:srgbClr val="DDEBCF">
                  <a:alpha val="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Khmer UI" pitchFamily="34" charset="0"/>
              </a:rPr>
              <a:t>Európai Tehetségsegítő Hálózat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Khmer UI" pitchFamily="34" charset="0"/>
            </a:endParaRPr>
          </a:p>
        </p:txBody>
      </p:sp>
      <p:pic>
        <p:nvPicPr>
          <p:cNvPr id="14" name="Picture 2" descr="C:\Users\Tomi\Downloads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46536" cy="1519174"/>
          </a:xfrm>
          <a:prstGeom prst="rect">
            <a:avLst/>
          </a:prstGeom>
          <a:noFill/>
        </p:spPr>
      </p:pic>
      <p:pic>
        <p:nvPicPr>
          <p:cNvPr id="6" name="Picture 2" descr="C:\Users\Gabika\Desktop\ECH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870235"/>
            <a:ext cx="2088232" cy="935029"/>
          </a:xfrm>
          <a:prstGeom prst="rect">
            <a:avLst/>
          </a:prstGeom>
          <a:ln w="158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Users\Gabika\Desktop\dublin_fot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93743">
            <a:off x="5361256" y="2994120"/>
            <a:ext cx="3456384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Lekerekített téglalap 10"/>
          <p:cNvSpPr/>
          <p:nvPr/>
        </p:nvSpPr>
        <p:spPr>
          <a:xfrm>
            <a:off x="899592" y="2348880"/>
            <a:ext cx="4320480" cy="22322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latin typeface="Candara" pitchFamily="34" charset="0"/>
              </a:rPr>
              <a:t>Az Európai Tehetséghálózat (ETSN) első</a:t>
            </a:r>
          </a:p>
          <a:p>
            <a:pPr algn="ctr"/>
            <a:r>
              <a:rPr lang="hu-HU" dirty="0">
                <a:solidFill>
                  <a:schemeClr val="tx1"/>
                </a:solidFill>
                <a:latin typeface="Candara" pitchFamily="34" charset="0"/>
              </a:rPr>
              <a:t>találkozóján, a </a:t>
            </a:r>
            <a:r>
              <a:rPr lang="hu-HU" dirty="0" err="1">
                <a:solidFill>
                  <a:schemeClr val="tx1"/>
                </a:solidFill>
                <a:latin typeface="Candara" pitchFamily="34" charset="0"/>
              </a:rPr>
              <a:t>Dublinban</a:t>
            </a:r>
            <a:r>
              <a:rPr lang="hu-HU" dirty="0">
                <a:solidFill>
                  <a:schemeClr val="tx1"/>
                </a:solidFill>
                <a:latin typeface="Candara" pitchFamily="34" charset="0"/>
              </a:rPr>
              <a:t> rendezett ECHA konferencia keretei között mutatkozhattunk be jó gyakorlatunkkal.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3491880" y="1772816"/>
            <a:ext cx="2520280" cy="864096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Candara" pitchFamily="34" charset="0"/>
              </a:rPr>
              <a:t>ECHA tagok lettünk 2018-ban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8928992" cy="572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églalap 15"/>
          <p:cNvSpPr/>
          <p:nvPr/>
        </p:nvSpPr>
        <p:spPr>
          <a:xfrm>
            <a:off x="107504" y="980728"/>
            <a:ext cx="8928992" cy="5760640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-27384"/>
            <a:ext cx="9144000" cy="885468"/>
          </a:xfrm>
          <a:prstGeom prst="rect">
            <a:avLst/>
          </a:prstGeom>
          <a:gradFill flip="none" rotWithShape="1">
            <a:gsLst>
              <a:gs pos="4000">
                <a:srgbClr val="DDEBCF">
                  <a:alpha val="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Khmer UI" pitchFamily="34" charset="0"/>
              </a:rPr>
              <a:t>Tajwan</a:t>
            </a:r>
            <a:r>
              <a:rPr lang="hu-H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Khmer UI" pitchFamily="34" charset="0"/>
              </a:rPr>
              <a:t> IRATDE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Khmer UI" pitchFamily="34" charset="0"/>
            </a:endParaRPr>
          </a:p>
        </p:txBody>
      </p:sp>
      <p:pic>
        <p:nvPicPr>
          <p:cNvPr id="14" name="Picture 2" descr="C:\Users\Tomi\Downloads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46536" cy="1519174"/>
          </a:xfrm>
          <a:prstGeom prst="rect">
            <a:avLst/>
          </a:prstGeom>
          <a:noFill/>
        </p:spPr>
      </p:pic>
      <p:sp>
        <p:nvSpPr>
          <p:cNvPr id="6" name="Jobbra nyíl 5"/>
          <p:cNvSpPr/>
          <p:nvPr/>
        </p:nvSpPr>
        <p:spPr>
          <a:xfrm rot="1734695">
            <a:off x="3109485" y="1747131"/>
            <a:ext cx="648072" cy="288032"/>
          </a:xfrm>
          <a:prstGeom prst="rightArrow">
            <a:avLst>
              <a:gd name="adj1" fmla="val 50000"/>
              <a:gd name="adj2" fmla="val 8734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kerekített téglalap 7"/>
          <p:cNvSpPr/>
          <p:nvPr/>
        </p:nvSpPr>
        <p:spPr>
          <a:xfrm>
            <a:off x="721325" y="1194040"/>
            <a:ext cx="2304256" cy="6480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  <a:latin typeface="Candara" pitchFamily="34" charset="0"/>
              </a:rPr>
              <a:t>ECHA konferencia eredménye</a:t>
            </a:r>
            <a:endParaRPr lang="hu-HU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1" name="Ellipszis feliratnak 10"/>
          <p:cNvSpPr/>
          <p:nvPr/>
        </p:nvSpPr>
        <p:spPr>
          <a:xfrm rot="5844125">
            <a:off x="5500444" y="2310229"/>
            <a:ext cx="1025567" cy="2483335"/>
          </a:xfrm>
          <a:prstGeom prst="wedgeEllipseCallout">
            <a:avLst>
              <a:gd name="adj1" fmla="val -78505"/>
              <a:gd name="adj2" fmla="val 28259"/>
            </a:avLst>
          </a:prstGeom>
          <a:solidFill>
            <a:schemeClr val="bg1">
              <a:lumMod val="95000"/>
            </a:schemeClr>
          </a:solidFill>
          <a:ln>
            <a:solidFill>
              <a:srgbClr val="7A5E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kerekített téglalap 6"/>
          <p:cNvSpPr/>
          <p:nvPr/>
        </p:nvSpPr>
        <p:spPr>
          <a:xfrm>
            <a:off x="3786798" y="2019913"/>
            <a:ext cx="3672407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andara" pitchFamily="34" charset="0"/>
              </a:rPr>
              <a:t>Személyes</a:t>
            </a:r>
            <a:r>
              <a:rPr lang="en-US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ndara" pitchFamily="34" charset="0"/>
              </a:rPr>
              <a:t>meghívás</a:t>
            </a:r>
            <a:r>
              <a:rPr lang="en-US" sz="2000" dirty="0">
                <a:solidFill>
                  <a:schemeClr val="tx1"/>
                </a:solidFill>
                <a:latin typeface="Candara" pitchFamily="34" charset="0"/>
              </a:rPr>
              <a:t> IRATDE </a:t>
            </a:r>
            <a:r>
              <a:rPr lang="en-US" sz="2000" dirty="0" err="1">
                <a:solidFill>
                  <a:schemeClr val="tx1"/>
                </a:solidFill>
                <a:latin typeface="Candara" pitchFamily="34" charset="0"/>
              </a:rPr>
              <a:t>biennális</a:t>
            </a:r>
            <a:r>
              <a:rPr lang="en-US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ndara" pitchFamily="34" charset="0"/>
              </a:rPr>
              <a:t>világkonferenciára</a:t>
            </a:r>
            <a:endParaRPr lang="hu-HU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959228" y="337489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Candara" pitchFamily="34" charset="0"/>
              </a:rPr>
              <a:t>Tajpej 2019. 04. 12-16.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9F4906D4-1C48-4752-86CA-EE6007B5D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216">
            <a:off x="4998009" y="4213846"/>
            <a:ext cx="3277971" cy="2454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0B2A52E6-7262-4E37-908B-5C1D09E31B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9617" r="6937" b="8477"/>
          <a:stretch/>
        </p:blipFill>
        <p:spPr>
          <a:xfrm>
            <a:off x="367425" y="2256493"/>
            <a:ext cx="3012057" cy="2058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6F62A8B3-4BD9-409A-84BA-F2A72E179B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b="4851"/>
          <a:stretch/>
        </p:blipFill>
        <p:spPr>
          <a:xfrm rot="21181155">
            <a:off x="1740989" y="3994192"/>
            <a:ext cx="2825720" cy="2626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8928992" cy="572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églalap 15"/>
          <p:cNvSpPr/>
          <p:nvPr/>
        </p:nvSpPr>
        <p:spPr>
          <a:xfrm>
            <a:off x="107504" y="980728"/>
            <a:ext cx="8928992" cy="5760640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hu-H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-27384"/>
            <a:ext cx="9144000" cy="885468"/>
          </a:xfrm>
          <a:prstGeom prst="rect">
            <a:avLst/>
          </a:prstGeom>
          <a:gradFill flip="none" rotWithShape="1">
            <a:gsLst>
              <a:gs pos="4000">
                <a:srgbClr val="DDEBCF">
                  <a:alpha val="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Khmer UI" pitchFamily="34" charset="0"/>
              </a:rPr>
              <a:t>Sajátos hálózati működés</a:t>
            </a:r>
          </a:p>
        </p:txBody>
      </p:sp>
      <p:pic>
        <p:nvPicPr>
          <p:cNvPr id="14" name="Picture 2" descr="C:\Users\Tomi\Downloads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46536" cy="1519174"/>
          </a:xfrm>
          <a:prstGeom prst="rect">
            <a:avLst/>
          </a:prstGeom>
          <a:noFill/>
        </p:spPr>
      </p:pic>
      <p:sp>
        <p:nvSpPr>
          <p:cNvPr id="7" name="Ellipszis 6"/>
          <p:cNvSpPr/>
          <p:nvPr/>
        </p:nvSpPr>
        <p:spPr>
          <a:xfrm>
            <a:off x="3275856" y="2564904"/>
            <a:ext cx="2448272" cy="2376264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latin typeface="Candara" pitchFamily="34" charset="0"/>
              </a:rPr>
              <a:t>Vadárvácska Tehetségpont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1403648" y="3140968"/>
            <a:ext cx="1224136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ndara" pitchFamily="34" charset="0"/>
              </a:rPr>
              <a:t>E</a:t>
            </a:r>
            <a:r>
              <a:rPr lang="hu-HU" dirty="0">
                <a:solidFill>
                  <a:schemeClr val="tx1"/>
                </a:solidFill>
                <a:latin typeface="Candara" pitchFamily="34" charset="0"/>
              </a:rPr>
              <a:t>CHA</a:t>
            </a:r>
            <a:endParaRPr lang="en-US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6156176" y="1844824"/>
            <a:ext cx="1512168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Szolnoki</a:t>
            </a:r>
            <a:r>
              <a:rPr lang="en-US" dirty="0">
                <a:solidFill>
                  <a:schemeClr val="tx1"/>
                </a:solidFill>
                <a:latin typeface="Candara" pitchFamily="34" charset="0"/>
              </a:rPr>
              <a:t> POK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971600" y="1700808"/>
            <a:ext cx="2880320" cy="720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ndara" pitchFamily="34" charset="0"/>
              </a:rPr>
              <a:t>JNSZ </a:t>
            </a:r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Megye</a:t>
            </a:r>
            <a:r>
              <a:rPr lang="en-US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Esély</a:t>
            </a:r>
            <a:r>
              <a:rPr lang="en-US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Szociális</a:t>
            </a:r>
            <a:r>
              <a:rPr lang="en-US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Közalapítvány</a:t>
            </a:r>
            <a:r>
              <a:rPr lang="en-US" dirty="0">
                <a:solidFill>
                  <a:schemeClr val="tx1"/>
                </a:solidFill>
                <a:latin typeface="Candara" pitchFamily="34" charset="0"/>
              </a:rPr>
              <a:t> </a:t>
            </a:r>
          </a:p>
        </p:txBody>
      </p:sp>
      <p:sp>
        <p:nvSpPr>
          <p:cNvPr id="13" name="Lekerekített téglalap 12"/>
          <p:cNvSpPr/>
          <p:nvPr/>
        </p:nvSpPr>
        <p:spPr>
          <a:xfrm>
            <a:off x="5652120" y="4797152"/>
            <a:ext cx="320384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ndara" pitchFamily="34" charset="0"/>
              </a:rPr>
              <a:t>Magyar </a:t>
            </a:r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Tehetség</a:t>
            </a:r>
            <a:r>
              <a:rPr lang="en-US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Tanács</a:t>
            </a:r>
            <a:r>
              <a:rPr lang="en-US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Kelet-magyarországi</a:t>
            </a:r>
            <a:r>
              <a:rPr lang="en-US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Tagozat</a:t>
            </a:r>
            <a:endParaRPr lang="en-US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6444208" y="3933056"/>
            <a:ext cx="1800200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Oktatási</a:t>
            </a:r>
            <a:r>
              <a:rPr lang="en-US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Hivatal</a:t>
            </a:r>
            <a:endParaRPr lang="en-US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7" name="Lekerekített téglalap 16"/>
          <p:cNvSpPr/>
          <p:nvPr/>
        </p:nvSpPr>
        <p:spPr>
          <a:xfrm>
            <a:off x="4860032" y="5805264"/>
            <a:ext cx="1368152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Iskolatáska</a:t>
            </a:r>
            <a:endParaRPr lang="en-US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899592" y="4365104"/>
            <a:ext cx="1512168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ndara" pitchFamily="34" charset="0"/>
              </a:rPr>
              <a:t>RAABE </a:t>
            </a:r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kiadó</a:t>
            </a:r>
            <a:endParaRPr lang="en-US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20" name="Lekerekített téglalap 19"/>
          <p:cNvSpPr/>
          <p:nvPr/>
        </p:nvSpPr>
        <p:spPr>
          <a:xfrm>
            <a:off x="755576" y="5373216"/>
            <a:ext cx="2592288" cy="7920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  <a:latin typeface="Candara" pitchFamily="34" charset="0"/>
              </a:rPr>
              <a:t>Tehetségpontokkal való együttműködés</a:t>
            </a:r>
            <a:endParaRPr lang="en-US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21" name="Lekerekített téglalap 20"/>
          <p:cNvSpPr/>
          <p:nvPr/>
        </p:nvSpPr>
        <p:spPr>
          <a:xfrm>
            <a:off x="5940152" y="2780928"/>
            <a:ext cx="2448272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Európai</a:t>
            </a:r>
            <a:r>
              <a:rPr lang="en-US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Tehetségpont</a:t>
            </a:r>
            <a:endParaRPr lang="en-US" dirty="0">
              <a:solidFill>
                <a:schemeClr val="tx1"/>
              </a:solidFill>
              <a:latin typeface="Candara" pitchFamily="34" charset="0"/>
            </a:endParaRPr>
          </a:p>
        </p:txBody>
      </p:sp>
      <p:cxnSp>
        <p:nvCxnSpPr>
          <p:cNvPr id="25" name="Alak 24"/>
          <p:cNvCxnSpPr>
            <a:stCxn id="7" idx="0"/>
            <a:endCxn id="11" idx="3"/>
          </p:cNvCxnSpPr>
          <p:nvPr/>
        </p:nvCxnSpPr>
        <p:spPr>
          <a:xfrm rot="16200000" flipV="1">
            <a:off x="3923928" y="1988840"/>
            <a:ext cx="504056" cy="648072"/>
          </a:xfrm>
          <a:prstGeom prst="bentConnector2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Alak 26"/>
          <p:cNvCxnSpPr>
            <a:endCxn id="9" idx="0"/>
          </p:cNvCxnSpPr>
          <p:nvPr/>
        </p:nvCxnSpPr>
        <p:spPr>
          <a:xfrm rot="10800000" flipV="1">
            <a:off x="2015716" y="2924944"/>
            <a:ext cx="1620180" cy="216024"/>
          </a:xfrm>
          <a:prstGeom prst="bentConnector2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zögletes összekötő 28"/>
          <p:cNvCxnSpPr>
            <a:stCxn id="7" idx="2"/>
          </p:cNvCxnSpPr>
          <p:nvPr/>
        </p:nvCxnSpPr>
        <p:spPr>
          <a:xfrm rot="10800000" flipV="1">
            <a:off x="2411760" y="3753036"/>
            <a:ext cx="864096" cy="828092"/>
          </a:xfrm>
          <a:prstGeom prst="bentConnector3">
            <a:avLst>
              <a:gd name="adj1" fmla="val 50000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Alak 30"/>
          <p:cNvCxnSpPr>
            <a:stCxn id="7" idx="3"/>
            <a:endCxn id="20" idx="3"/>
          </p:cNvCxnSpPr>
          <p:nvPr/>
        </p:nvCxnSpPr>
        <p:spPr>
          <a:xfrm rot="5400000">
            <a:off x="2903087" y="5037950"/>
            <a:ext cx="1176088" cy="286533"/>
          </a:xfrm>
          <a:prstGeom prst="bentConnector2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Alak 32"/>
          <p:cNvCxnSpPr>
            <a:stCxn id="7" idx="4"/>
            <a:endCxn id="17" idx="1"/>
          </p:cNvCxnSpPr>
          <p:nvPr/>
        </p:nvCxnSpPr>
        <p:spPr>
          <a:xfrm rot="16200000" flipH="1">
            <a:off x="4139952" y="5301208"/>
            <a:ext cx="1080120" cy="360040"/>
          </a:xfrm>
          <a:prstGeom prst="bentConnector2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Alak 34"/>
          <p:cNvCxnSpPr>
            <a:stCxn id="7" idx="5"/>
            <a:endCxn id="13" idx="1"/>
          </p:cNvCxnSpPr>
          <p:nvPr/>
        </p:nvCxnSpPr>
        <p:spPr>
          <a:xfrm rot="16200000" flipH="1">
            <a:off x="5244845" y="4713913"/>
            <a:ext cx="528016" cy="286533"/>
          </a:xfrm>
          <a:prstGeom prst="bentConnector2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Alak 42"/>
          <p:cNvCxnSpPr>
            <a:stCxn id="7" idx="6"/>
            <a:endCxn id="21" idx="2"/>
          </p:cNvCxnSpPr>
          <p:nvPr/>
        </p:nvCxnSpPr>
        <p:spPr>
          <a:xfrm flipV="1">
            <a:off x="5724128" y="3212976"/>
            <a:ext cx="1440160" cy="540060"/>
          </a:xfrm>
          <a:prstGeom prst="bentConnector2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zögletes összekötő 46"/>
          <p:cNvCxnSpPr>
            <a:stCxn id="7" idx="6"/>
            <a:endCxn id="15" idx="1"/>
          </p:cNvCxnSpPr>
          <p:nvPr/>
        </p:nvCxnSpPr>
        <p:spPr>
          <a:xfrm>
            <a:off x="5724128" y="3753036"/>
            <a:ext cx="720080" cy="396044"/>
          </a:xfrm>
          <a:prstGeom prst="bentConnector3">
            <a:avLst>
              <a:gd name="adj1" fmla="val 50000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Alak 48"/>
          <p:cNvCxnSpPr>
            <a:stCxn id="7" idx="7"/>
            <a:endCxn id="10" idx="1"/>
          </p:cNvCxnSpPr>
          <p:nvPr/>
        </p:nvCxnSpPr>
        <p:spPr>
          <a:xfrm rot="5400000" flipH="1" flipV="1">
            <a:off x="5334855" y="2091580"/>
            <a:ext cx="852052" cy="790589"/>
          </a:xfrm>
          <a:prstGeom prst="bentConnector2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428</Words>
  <Application>Microsoft Office PowerPoint</Application>
  <PresentationFormat>Diavetítés a képernyőre (4:3 oldalarány)</PresentationFormat>
  <Paragraphs>158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Arial</vt:lpstr>
      <vt:lpstr>Calibri</vt:lpstr>
      <vt:lpstr>Candara</vt:lpstr>
      <vt:lpstr>Century Gothic</vt:lpstr>
      <vt:lpstr>Khmer UI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Tomi</dc:creator>
  <cp:lastModifiedBy>Szántó Judit</cp:lastModifiedBy>
  <cp:revision>155</cp:revision>
  <dcterms:created xsi:type="dcterms:W3CDTF">2019-04-04T11:09:38Z</dcterms:created>
  <dcterms:modified xsi:type="dcterms:W3CDTF">2019-10-25T11:17:33Z</dcterms:modified>
</cp:coreProperties>
</file>